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80" r:id="rId14"/>
    <p:sldId id="281" r:id="rId15"/>
    <p:sldId id="268" r:id="rId16"/>
    <p:sldId id="269" r:id="rId17"/>
    <p:sldId id="270" r:id="rId18"/>
    <p:sldId id="271" r:id="rId19"/>
    <p:sldId id="272" r:id="rId20"/>
    <p:sldId id="275" r:id="rId21"/>
    <p:sldId id="274" r:id="rId22"/>
    <p:sldId id="273" r:id="rId23"/>
    <p:sldId id="279" r:id="rId24"/>
    <p:sldId id="277" r:id="rId25"/>
    <p:sldId id="278" r:id="rId26"/>
  </p:sldIdLst>
  <p:sldSz cx="18288000" cy="10287000"/>
  <p:notesSz cx="6858000" cy="9144000"/>
  <p:embeddedFontLst>
    <p:embeddedFont>
      <p:font typeface="Arimo" panose="020B0604020202020204" charset="0"/>
      <p:regular r:id="rId27"/>
    </p:embeddedFont>
    <p:embeddedFont>
      <p:font typeface="Arimo Bold" panose="020B0604020202020204" charset="0"/>
      <p:regular r:id="rId28"/>
    </p:embeddedFont>
    <p:embeddedFont>
      <p:font typeface="Poppins" panose="00000500000000000000" pitchFamily="2" charset="-18"/>
      <p:regular r:id="rId29"/>
    </p:embeddedFont>
    <p:embeddedFont>
      <p:font typeface="Poppins Bold" panose="00000800000000000000" charset="-18"/>
      <p:regular r:id="rId30"/>
    </p:embeddedFont>
    <p:embeddedFont>
      <p:font typeface="Poppins Medium" panose="00000600000000000000" pitchFamily="2" charset="-18"/>
      <p:regular r:id="rId31"/>
    </p:embeddedFont>
    <p:embeddedFont>
      <p:font typeface="Poppins Ultra-Bold" panose="020B0604020202020204" charset="-18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54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5" Type="http://schemas.openxmlformats.org/officeDocument/2006/relationships/image" Target="../media/image21.jpe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Relationship Id="rId14" Type="http://schemas.openxmlformats.org/officeDocument/2006/relationships/image" Target="../media/image8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2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2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0.svg"/><Relationship Id="rId7" Type="http://schemas.openxmlformats.org/officeDocument/2006/relationships/image" Target="../media/image2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2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2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2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2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2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2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2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19" Type="http://schemas.openxmlformats.org/officeDocument/2006/relationships/image" Target="../media/image58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2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2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2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2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2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058" b="-9058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2298227" y="-1899758"/>
            <a:ext cx="8829577" cy="12021975"/>
          </a:xfrm>
          <a:custGeom>
            <a:avLst/>
            <a:gdLst/>
            <a:ahLst/>
            <a:cxnLst/>
            <a:rect l="l" t="t" r="r" b="b"/>
            <a:pathLst>
              <a:path w="8829577" h="12021975">
                <a:moveTo>
                  <a:pt x="0" y="0"/>
                </a:moveTo>
                <a:lnTo>
                  <a:pt x="8829577" y="0"/>
                </a:lnTo>
                <a:lnTo>
                  <a:pt x="8829577" y="12021975"/>
                </a:lnTo>
                <a:lnTo>
                  <a:pt x="0" y="120219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3" b="-3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70802" y="8503190"/>
            <a:ext cx="15242556" cy="1783810"/>
          </a:xfrm>
          <a:custGeom>
            <a:avLst/>
            <a:gdLst/>
            <a:ahLst/>
            <a:cxnLst/>
            <a:rect l="l" t="t" r="r" b="b"/>
            <a:pathLst>
              <a:path w="15242556" h="1783810">
                <a:moveTo>
                  <a:pt x="0" y="0"/>
                </a:moveTo>
                <a:lnTo>
                  <a:pt x="15242556" y="0"/>
                </a:lnTo>
                <a:lnTo>
                  <a:pt x="15242556" y="1783810"/>
                </a:lnTo>
                <a:lnTo>
                  <a:pt x="0" y="1783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70" b="-17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729532" y="-1767785"/>
            <a:ext cx="10123717" cy="12454017"/>
          </a:xfrm>
          <a:custGeom>
            <a:avLst/>
            <a:gdLst/>
            <a:ahLst/>
            <a:cxnLst/>
            <a:rect l="l" t="t" r="r" b="b"/>
            <a:pathLst>
              <a:path w="10123717" h="12454017">
                <a:moveTo>
                  <a:pt x="0" y="0"/>
                </a:moveTo>
                <a:lnTo>
                  <a:pt x="10123717" y="0"/>
                </a:lnTo>
                <a:lnTo>
                  <a:pt x="10123717" y="12454017"/>
                </a:lnTo>
                <a:lnTo>
                  <a:pt x="0" y="124540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2" b="-1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48041" y="2398226"/>
            <a:ext cx="10978311" cy="8748548"/>
          </a:xfrm>
          <a:custGeom>
            <a:avLst/>
            <a:gdLst/>
            <a:ahLst/>
            <a:cxnLst/>
            <a:rect l="l" t="t" r="r" b="b"/>
            <a:pathLst>
              <a:path w="10978311" h="8748548">
                <a:moveTo>
                  <a:pt x="0" y="0"/>
                </a:moveTo>
                <a:lnTo>
                  <a:pt x="10978311" y="0"/>
                </a:lnTo>
                <a:lnTo>
                  <a:pt x="10978311" y="8748548"/>
                </a:lnTo>
                <a:lnTo>
                  <a:pt x="0" y="87485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9" b="-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286818" y="1899070"/>
            <a:ext cx="5415747" cy="1245593"/>
          </a:xfrm>
          <a:custGeom>
            <a:avLst/>
            <a:gdLst/>
            <a:ahLst/>
            <a:cxnLst/>
            <a:rect l="l" t="t" r="r" b="b"/>
            <a:pathLst>
              <a:path w="5415747" h="1245593">
                <a:moveTo>
                  <a:pt x="0" y="0"/>
                </a:moveTo>
                <a:lnTo>
                  <a:pt x="5415747" y="0"/>
                </a:lnTo>
                <a:lnTo>
                  <a:pt x="5415747" y="1245593"/>
                </a:lnTo>
                <a:lnTo>
                  <a:pt x="0" y="12455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50" b="-5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5684" y="3135138"/>
            <a:ext cx="813245" cy="981160"/>
          </a:xfrm>
          <a:custGeom>
            <a:avLst/>
            <a:gdLst/>
            <a:ahLst/>
            <a:cxnLst/>
            <a:rect l="l" t="t" r="r" b="b"/>
            <a:pathLst>
              <a:path w="813245" h="981160">
                <a:moveTo>
                  <a:pt x="0" y="0"/>
                </a:moveTo>
                <a:lnTo>
                  <a:pt x="813245" y="0"/>
                </a:lnTo>
                <a:lnTo>
                  <a:pt x="813245" y="981160"/>
                </a:lnTo>
                <a:lnTo>
                  <a:pt x="0" y="981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117" b="-11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084390" y="9164869"/>
            <a:ext cx="624163" cy="624163"/>
          </a:xfrm>
          <a:custGeom>
            <a:avLst/>
            <a:gdLst/>
            <a:ahLst/>
            <a:cxnLst/>
            <a:rect l="l" t="t" r="r" b="b"/>
            <a:pathLst>
              <a:path w="624163" h="624163">
                <a:moveTo>
                  <a:pt x="0" y="0"/>
                </a:moveTo>
                <a:lnTo>
                  <a:pt x="624163" y="0"/>
                </a:lnTo>
                <a:lnTo>
                  <a:pt x="624163" y="624163"/>
                </a:lnTo>
                <a:lnTo>
                  <a:pt x="0" y="62416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21142" y="9133047"/>
            <a:ext cx="633360" cy="633360"/>
          </a:xfrm>
          <a:custGeom>
            <a:avLst/>
            <a:gdLst/>
            <a:ahLst/>
            <a:cxnLst/>
            <a:rect l="l" t="t" r="r" b="b"/>
            <a:pathLst>
              <a:path w="633360" h="633360">
                <a:moveTo>
                  <a:pt x="0" y="0"/>
                </a:moveTo>
                <a:lnTo>
                  <a:pt x="633360" y="0"/>
                </a:lnTo>
                <a:lnTo>
                  <a:pt x="633360" y="633360"/>
                </a:lnTo>
                <a:lnTo>
                  <a:pt x="0" y="63336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2406715" y="8367467"/>
            <a:ext cx="2875693" cy="280416"/>
            <a:chOff x="0" y="0"/>
            <a:chExt cx="3834257" cy="373888"/>
          </a:xfrm>
        </p:grpSpPr>
        <p:sp>
          <p:nvSpPr>
            <p:cNvPr id="13" name="Freeform 13"/>
            <p:cNvSpPr/>
            <p:nvPr/>
          </p:nvSpPr>
          <p:spPr>
            <a:xfrm flipV="1">
              <a:off x="0" y="0"/>
              <a:ext cx="3834257" cy="373888"/>
            </a:xfrm>
            <a:custGeom>
              <a:avLst/>
              <a:gdLst/>
              <a:ahLst/>
              <a:cxnLst/>
              <a:rect l="l" t="t" r="r" b="b"/>
              <a:pathLst>
                <a:path w="3834257" h="373888">
                  <a:moveTo>
                    <a:pt x="0" y="373888"/>
                  </a:moveTo>
                  <a:lnTo>
                    <a:pt x="3834257" y="373888"/>
                  </a:lnTo>
                  <a:lnTo>
                    <a:pt x="3834257" y="0"/>
                  </a:lnTo>
                  <a:lnTo>
                    <a:pt x="0" y="0"/>
                  </a:lnTo>
                  <a:lnTo>
                    <a:pt x="0" y="373888"/>
                  </a:lnTo>
                  <a:close/>
                </a:path>
              </a:pathLst>
            </a:custGeom>
            <a:blipFill>
              <a:blip r:embed="rId19"/>
              <a:stretch>
                <a:fillRect t="-135" b="-136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 rot="-6741394">
            <a:off x="3004616" y="9388297"/>
            <a:ext cx="1938147" cy="158305"/>
            <a:chOff x="0" y="0"/>
            <a:chExt cx="2584196" cy="211074"/>
          </a:xfrm>
        </p:grpSpPr>
        <p:sp>
          <p:nvSpPr>
            <p:cNvPr id="15" name="Freeform 15"/>
            <p:cNvSpPr/>
            <p:nvPr/>
          </p:nvSpPr>
          <p:spPr>
            <a:xfrm flipH="1">
              <a:off x="0" y="0"/>
              <a:ext cx="2584196" cy="211074"/>
            </a:xfrm>
            <a:custGeom>
              <a:avLst/>
              <a:gdLst/>
              <a:ahLst/>
              <a:cxnLst/>
              <a:rect l="l" t="t" r="r" b="b"/>
              <a:pathLst>
                <a:path w="2584196" h="211074">
                  <a:moveTo>
                    <a:pt x="2584196" y="0"/>
                  </a:moveTo>
                  <a:lnTo>
                    <a:pt x="0" y="0"/>
                  </a:lnTo>
                  <a:lnTo>
                    <a:pt x="0" y="211074"/>
                  </a:lnTo>
                  <a:lnTo>
                    <a:pt x="2584196" y="211074"/>
                  </a:lnTo>
                  <a:lnTo>
                    <a:pt x="2584196" y="0"/>
                  </a:lnTo>
                  <a:close/>
                </a:path>
              </a:pathLst>
            </a:custGeom>
            <a:blipFill>
              <a:blip r:embed="rId19"/>
              <a:stretch>
                <a:fillRect t="-9855" b="-9854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-224555" y="3135138"/>
            <a:ext cx="1540192" cy="158305"/>
            <a:chOff x="0" y="0"/>
            <a:chExt cx="2053590" cy="211074"/>
          </a:xfrm>
        </p:grpSpPr>
        <p:sp>
          <p:nvSpPr>
            <p:cNvPr id="17" name="Freeform 17"/>
            <p:cNvSpPr/>
            <p:nvPr/>
          </p:nvSpPr>
          <p:spPr>
            <a:xfrm flipH="1">
              <a:off x="0" y="0"/>
              <a:ext cx="2053590" cy="211074"/>
            </a:xfrm>
            <a:custGeom>
              <a:avLst/>
              <a:gdLst/>
              <a:ahLst/>
              <a:cxnLst/>
              <a:rect l="l" t="t" r="r" b="b"/>
              <a:pathLst>
                <a:path w="2053590" h="211074">
                  <a:moveTo>
                    <a:pt x="2053590" y="0"/>
                  </a:moveTo>
                  <a:lnTo>
                    <a:pt x="0" y="0"/>
                  </a:lnTo>
                  <a:lnTo>
                    <a:pt x="0" y="211074"/>
                  </a:lnTo>
                  <a:lnTo>
                    <a:pt x="2053590" y="211074"/>
                  </a:lnTo>
                  <a:lnTo>
                    <a:pt x="2053590" y="0"/>
                  </a:lnTo>
                  <a:close/>
                </a:path>
              </a:pathLst>
            </a:custGeom>
            <a:blipFill>
              <a:blip r:embed="rId19"/>
              <a:stretch>
                <a:fillRect l="-2559" r="-2559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2653062" y="-185170"/>
            <a:ext cx="5951380" cy="9226258"/>
          </a:xfrm>
          <a:custGeom>
            <a:avLst/>
            <a:gdLst/>
            <a:ahLst/>
            <a:cxnLst/>
            <a:rect l="l" t="t" r="r" b="b"/>
            <a:pathLst>
              <a:path w="5951380" h="9226258">
                <a:moveTo>
                  <a:pt x="0" y="0"/>
                </a:moveTo>
                <a:lnTo>
                  <a:pt x="5951380" y="0"/>
                </a:lnTo>
                <a:lnTo>
                  <a:pt x="5951380" y="9226258"/>
                </a:lnTo>
                <a:lnTo>
                  <a:pt x="0" y="922625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t="-4" b="-4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168" b="-168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3391586" y="1917065"/>
            <a:ext cx="13867714" cy="2259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5"/>
              </a:lnSpc>
            </a:pPr>
            <a:r>
              <a:rPr lang="en-US" sz="6199" dirty="0" err="1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Lokalna</a:t>
            </a:r>
            <a:r>
              <a:rPr lang="en-US" sz="6199" dirty="0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en-US" sz="6199" dirty="0" err="1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Agencja</a:t>
            </a:r>
            <a:r>
              <a:rPr lang="en-US" sz="6199" dirty="0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Rozwoju </a:t>
            </a:r>
            <a:r>
              <a:rPr lang="en-US" sz="6199" dirty="0" err="1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Gospodarczego</a:t>
            </a:r>
            <a:r>
              <a:rPr lang="en-US" sz="6199" dirty="0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</a:p>
          <a:p>
            <a:pPr algn="l">
              <a:lnSpc>
                <a:spcPts val="6075"/>
              </a:lnSpc>
            </a:pPr>
            <a:r>
              <a:rPr lang="en-US" sz="6199" dirty="0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Gminy </a:t>
            </a:r>
            <a:r>
              <a:rPr lang="en-US" sz="6199" dirty="0" err="1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Suchy</a:t>
            </a:r>
            <a:r>
              <a:rPr lang="en-US" sz="6199" dirty="0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Las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391586" y="4909804"/>
            <a:ext cx="10452995" cy="1722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1"/>
              </a:lnSpc>
            </a:pPr>
            <a:r>
              <a:rPr lang="pl-PL" sz="4854" spc="2708" dirty="0">
                <a:solidFill>
                  <a:srgbClr val="C4060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STRATEGIA ROZWOJU</a:t>
            </a:r>
            <a:endParaRPr lang="en-US" sz="4854" spc="2708" dirty="0">
              <a:solidFill>
                <a:srgbClr val="C4060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783952" y="9089348"/>
            <a:ext cx="4115063" cy="575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70"/>
              </a:lnSpc>
            </a:pPr>
            <a:r>
              <a:rPr lang="en-US" sz="2478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www.larg.com.pl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867926" y="9089348"/>
            <a:ext cx="4982329" cy="1013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70"/>
              </a:lnSpc>
            </a:pPr>
            <a:r>
              <a:rPr lang="en-US" sz="2478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ul. Obornicka 117</a:t>
            </a:r>
          </a:p>
          <a:p>
            <a:pPr algn="just">
              <a:lnSpc>
                <a:spcPts val="3470"/>
              </a:lnSpc>
            </a:pPr>
            <a:r>
              <a:rPr lang="en-US" sz="2478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62-002 Suchy Las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956926" y="7280731"/>
            <a:ext cx="8122067" cy="327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dirty="0">
                <a:solidFill>
                  <a:srgbClr val="C40606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r>
              <a:rPr lang="pl-PL" sz="1899" dirty="0">
                <a:solidFill>
                  <a:srgbClr val="C40606"/>
                </a:solidFill>
                <a:latin typeface="Poppins"/>
                <a:ea typeface="Poppins"/>
                <a:cs typeface="Poppins"/>
                <a:sym typeface="Poppins"/>
              </a:rPr>
              <a:t>9</a:t>
            </a:r>
            <a:r>
              <a:rPr lang="en-US" sz="1899" dirty="0">
                <a:solidFill>
                  <a:srgbClr val="C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99" dirty="0" err="1">
                <a:solidFill>
                  <a:srgbClr val="C40606"/>
                </a:solidFill>
                <a:latin typeface="Poppins"/>
                <a:ea typeface="Poppins"/>
                <a:cs typeface="Poppins"/>
                <a:sym typeface="Poppins"/>
              </a:rPr>
              <a:t>sierpnia</a:t>
            </a:r>
            <a:r>
              <a:rPr lang="en-US" sz="1899" dirty="0">
                <a:solidFill>
                  <a:srgbClr val="C40606"/>
                </a:solidFill>
                <a:latin typeface="Poppins"/>
                <a:ea typeface="Poppins"/>
                <a:cs typeface="Poppins"/>
                <a:sym typeface="Poppins"/>
              </a:rPr>
              <a:t>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96221" y="4329599"/>
            <a:ext cx="7392441" cy="7155496"/>
          </a:xfrm>
          <a:custGeom>
            <a:avLst/>
            <a:gdLst/>
            <a:ahLst/>
            <a:cxnLst/>
            <a:rect l="l" t="t" r="r" b="b"/>
            <a:pathLst>
              <a:path w="7392441" h="7155496">
                <a:moveTo>
                  <a:pt x="0" y="0"/>
                </a:moveTo>
                <a:lnTo>
                  <a:pt x="7392441" y="0"/>
                </a:lnTo>
                <a:lnTo>
                  <a:pt x="7392441" y="7155496"/>
                </a:lnTo>
                <a:lnTo>
                  <a:pt x="0" y="71554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" r="-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7977" y="5884945"/>
            <a:ext cx="2791577" cy="1284096"/>
          </a:xfrm>
          <a:custGeom>
            <a:avLst/>
            <a:gdLst/>
            <a:ahLst/>
            <a:cxnLst/>
            <a:rect l="l" t="t" r="r" b="b"/>
            <a:pathLst>
              <a:path w="2791577" h="1284096">
                <a:moveTo>
                  <a:pt x="0" y="0"/>
                </a:moveTo>
                <a:lnTo>
                  <a:pt x="2791577" y="0"/>
                </a:lnTo>
                <a:lnTo>
                  <a:pt x="2791577" y="1284096"/>
                </a:lnTo>
                <a:lnTo>
                  <a:pt x="0" y="1284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" r="-8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1507" y="7169040"/>
            <a:ext cx="362093" cy="332902"/>
          </a:xfrm>
          <a:custGeom>
            <a:avLst/>
            <a:gdLst/>
            <a:ahLst/>
            <a:cxnLst/>
            <a:rect l="l" t="t" r="r" b="b"/>
            <a:pathLst>
              <a:path w="362093" h="332902">
                <a:moveTo>
                  <a:pt x="0" y="0"/>
                </a:moveTo>
                <a:lnTo>
                  <a:pt x="362093" y="0"/>
                </a:lnTo>
                <a:lnTo>
                  <a:pt x="362093" y="332902"/>
                </a:lnTo>
                <a:lnTo>
                  <a:pt x="0" y="332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222" r="-122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49625" y="-2011996"/>
            <a:ext cx="7392441" cy="7155496"/>
          </a:xfrm>
          <a:custGeom>
            <a:avLst/>
            <a:gdLst/>
            <a:ahLst/>
            <a:cxnLst/>
            <a:rect l="l" t="t" r="r" b="b"/>
            <a:pathLst>
              <a:path w="7392441" h="7155496">
                <a:moveTo>
                  <a:pt x="0" y="0"/>
                </a:moveTo>
                <a:lnTo>
                  <a:pt x="7392441" y="0"/>
                </a:lnTo>
                <a:lnTo>
                  <a:pt x="7392441" y="7155496"/>
                </a:lnTo>
                <a:lnTo>
                  <a:pt x="0" y="71554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6" r="-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54269" y="904089"/>
            <a:ext cx="4019242" cy="1284096"/>
          </a:xfrm>
          <a:custGeom>
            <a:avLst/>
            <a:gdLst/>
            <a:ahLst/>
            <a:cxnLst/>
            <a:rect l="l" t="t" r="r" b="b"/>
            <a:pathLst>
              <a:path w="4019242" h="1284096">
                <a:moveTo>
                  <a:pt x="0" y="0"/>
                </a:moveTo>
                <a:lnTo>
                  <a:pt x="4019242" y="0"/>
                </a:lnTo>
                <a:lnTo>
                  <a:pt x="4019242" y="1284096"/>
                </a:lnTo>
                <a:lnTo>
                  <a:pt x="0" y="1284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65" b="-6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54269" y="302561"/>
            <a:ext cx="654274" cy="601528"/>
          </a:xfrm>
          <a:custGeom>
            <a:avLst/>
            <a:gdLst/>
            <a:ahLst/>
            <a:cxnLst/>
            <a:rect l="l" t="t" r="r" b="b"/>
            <a:pathLst>
              <a:path w="654274" h="601528">
                <a:moveTo>
                  <a:pt x="0" y="0"/>
                </a:moveTo>
                <a:lnTo>
                  <a:pt x="654274" y="0"/>
                </a:lnTo>
                <a:lnTo>
                  <a:pt x="654274" y="601528"/>
                </a:lnTo>
                <a:lnTo>
                  <a:pt x="0" y="6015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443" b="-443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2453731" y="2985451"/>
            <a:ext cx="4805553" cy="4805553"/>
            <a:chOff x="0" y="0"/>
            <a:chExt cx="6407404" cy="64074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07404" cy="6407404"/>
            </a:xfrm>
            <a:custGeom>
              <a:avLst/>
              <a:gdLst/>
              <a:ahLst/>
              <a:cxnLst/>
              <a:rect l="l" t="t" r="r" b="b"/>
              <a:pathLst>
                <a:path w="6407404" h="6407404">
                  <a:moveTo>
                    <a:pt x="6407404" y="3203702"/>
                  </a:moveTo>
                  <a:cubicBezTo>
                    <a:pt x="6407404" y="4972939"/>
                    <a:pt x="4973066" y="6407404"/>
                    <a:pt x="3203702" y="6407404"/>
                  </a:cubicBezTo>
                  <a:cubicBezTo>
                    <a:pt x="1434338" y="6407404"/>
                    <a:pt x="0" y="4973066"/>
                    <a:pt x="0" y="3203702"/>
                  </a:cubicBezTo>
                  <a:cubicBezTo>
                    <a:pt x="0" y="1434338"/>
                    <a:pt x="1434338" y="0"/>
                    <a:pt x="3203702" y="0"/>
                  </a:cubicBezTo>
                  <a:cubicBezTo>
                    <a:pt x="4973066" y="0"/>
                    <a:pt x="6407404" y="1434338"/>
                    <a:pt x="6407404" y="3203702"/>
                  </a:cubicBezTo>
                  <a:close/>
                </a:path>
              </a:pathLst>
            </a:custGeom>
            <a:blipFill>
              <a:blip r:embed="rId14"/>
              <a:stretch>
                <a:fillRect t="-171" b="-171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095602" y="1431870"/>
            <a:ext cx="9029145" cy="1359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84"/>
              </a:lnSpc>
            </a:pPr>
            <a:r>
              <a:rPr lang="en-US" sz="8583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LARG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95602" y="2533787"/>
            <a:ext cx="10295142" cy="7615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LARG W NOWEJ ODSŁONIE, TO PRZEDE WSZYSTKIM AKTYWNY PODMIOT BĘDĄCY WSPARCIEM DLA GMINY, JEDNOSTEK ORGANIZACYJNYCH, PRZEDSIĘBIORCÓW, NGO I LOKALNEJ SPOŁECZNOŚCI.</a:t>
            </a: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 PARTNER W PROJEKTACH UNIJNYCH, DORADZTWIE, SIECIOWANIU.</a:t>
            </a: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 MIEJSCE INICJATYW I INKUBATOR DZIAŁAŃ.</a:t>
            </a: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 ROZWÓJ DOTYCHCZASOWYCH DZIAŁAŃ (POZYSKIWANIE PŁATNIKÓW PODATKU TRANSPORTOWEGO I KLIENTÓW LARG OFFICE.</a:t>
            </a: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 PODMIOT WSPIERAJĄCY KOMUNIKACJĘ I PR DZIAŁAŃ.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t="-168" b="-168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3293" y="825328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22839" y="1923469"/>
            <a:ext cx="9957837" cy="8995360"/>
          </a:xfrm>
          <a:custGeom>
            <a:avLst/>
            <a:gdLst/>
            <a:ahLst/>
            <a:cxnLst/>
            <a:rect l="l" t="t" r="r" b="b"/>
            <a:pathLst>
              <a:path w="9957837" h="8995360">
                <a:moveTo>
                  <a:pt x="0" y="0"/>
                </a:moveTo>
                <a:lnTo>
                  <a:pt x="9957837" y="0"/>
                </a:lnTo>
                <a:lnTo>
                  <a:pt x="9957837" y="8995360"/>
                </a:lnTo>
                <a:lnTo>
                  <a:pt x="0" y="8995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" b="-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574508" y="2628995"/>
            <a:ext cx="9054465" cy="9054466"/>
            <a:chOff x="0" y="0"/>
            <a:chExt cx="12072620" cy="120726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72620" cy="12072620"/>
            </a:xfrm>
            <a:custGeom>
              <a:avLst/>
              <a:gdLst/>
              <a:ahLst/>
              <a:cxnLst/>
              <a:rect l="l" t="t" r="r" b="b"/>
              <a:pathLst>
                <a:path w="12072620" h="12072620">
                  <a:moveTo>
                    <a:pt x="12072620" y="6036437"/>
                  </a:moveTo>
                  <a:cubicBezTo>
                    <a:pt x="12072620" y="9370060"/>
                    <a:pt x="9370060" y="12072620"/>
                    <a:pt x="6036310" y="12072620"/>
                  </a:cubicBezTo>
                  <a:cubicBezTo>
                    <a:pt x="2702560" y="12072620"/>
                    <a:pt x="0" y="9370060"/>
                    <a:pt x="0" y="6036437"/>
                  </a:cubicBezTo>
                  <a:cubicBezTo>
                    <a:pt x="0" y="2702560"/>
                    <a:pt x="2702560" y="0"/>
                    <a:pt x="6036310" y="0"/>
                  </a:cubicBezTo>
                  <a:cubicBezTo>
                    <a:pt x="9370060" y="0"/>
                    <a:pt x="12072620" y="2702560"/>
                    <a:pt x="12072620" y="6036437"/>
                  </a:cubicBezTo>
                  <a:close/>
                </a:path>
              </a:pathLst>
            </a:custGeom>
            <a:blipFill>
              <a:blip r:embed="rId6"/>
              <a:stretch>
                <a:fillRect l="-24965" r="-2496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68" b="-16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28700" y="1624966"/>
            <a:ext cx="8115300" cy="2580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84"/>
              </a:lnSpc>
            </a:pPr>
            <a:r>
              <a:rPr lang="en-US" sz="8583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Kondycja spółki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3498" y="4826446"/>
            <a:ext cx="8767638" cy="335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4"/>
              </a:lnSpc>
            </a:pPr>
            <a:r>
              <a:rPr lang="en-US" sz="264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Spółka w ostatnich latach generuje stratę (2021: -175 tys. zł; 2022: -231 tys. zł; 2023: - 115 tys. zł). Skumulowana strata z lat ubiegłych – </a:t>
            </a:r>
            <a:r>
              <a:rPr lang="en-US" sz="2645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1,7mln zł</a:t>
            </a:r>
          </a:p>
          <a:p>
            <a:pPr algn="l">
              <a:lnSpc>
                <a:spcPts val="3704"/>
              </a:lnSpc>
            </a:pPr>
            <a:endParaRPr lang="en-US" sz="2645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3704"/>
              </a:lnSpc>
            </a:pPr>
            <a:r>
              <a:rPr lang="en-US" sz="264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Działalność spółki dostarcza Gminie z podatku od środków transportowych dochód na poziomie około </a:t>
            </a:r>
            <a:r>
              <a:rPr lang="en-US" sz="2645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11 mln rocznie</a:t>
            </a:r>
          </a:p>
          <a:p>
            <a:pPr algn="l">
              <a:lnSpc>
                <a:spcPts val="3704"/>
              </a:lnSpc>
            </a:pPr>
            <a:endParaRPr lang="en-US" sz="2645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3293" y="825328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22839" y="1923469"/>
            <a:ext cx="9957837" cy="8995360"/>
          </a:xfrm>
          <a:custGeom>
            <a:avLst/>
            <a:gdLst/>
            <a:ahLst/>
            <a:cxnLst/>
            <a:rect l="l" t="t" r="r" b="b"/>
            <a:pathLst>
              <a:path w="9957837" h="8995360">
                <a:moveTo>
                  <a:pt x="0" y="0"/>
                </a:moveTo>
                <a:lnTo>
                  <a:pt x="9957837" y="0"/>
                </a:lnTo>
                <a:lnTo>
                  <a:pt x="9957837" y="8995360"/>
                </a:lnTo>
                <a:lnTo>
                  <a:pt x="0" y="8995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" b="-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574508" y="2628995"/>
            <a:ext cx="9054465" cy="9054466"/>
            <a:chOff x="0" y="0"/>
            <a:chExt cx="12072620" cy="120726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72620" cy="12072620"/>
            </a:xfrm>
            <a:custGeom>
              <a:avLst/>
              <a:gdLst/>
              <a:ahLst/>
              <a:cxnLst/>
              <a:rect l="l" t="t" r="r" b="b"/>
              <a:pathLst>
                <a:path w="12072620" h="12072620">
                  <a:moveTo>
                    <a:pt x="12072620" y="6036437"/>
                  </a:moveTo>
                  <a:cubicBezTo>
                    <a:pt x="12072620" y="9370060"/>
                    <a:pt x="9370060" y="12072620"/>
                    <a:pt x="6036310" y="12072620"/>
                  </a:cubicBezTo>
                  <a:cubicBezTo>
                    <a:pt x="2702560" y="12072620"/>
                    <a:pt x="0" y="9370060"/>
                    <a:pt x="0" y="6036437"/>
                  </a:cubicBezTo>
                  <a:cubicBezTo>
                    <a:pt x="0" y="2702560"/>
                    <a:pt x="2702560" y="0"/>
                    <a:pt x="6036310" y="0"/>
                  </a:cubicBezTo>
                  <a:cubicBezTo>
                    <a:pt x="9370060" y="0"/>
                    <a:pt x="12072620" y="2702560"/>
                    <a:pt x="12072620" y="6036437"/>
                  </a:cubicBezTo>
                  <a:close/>
                </a:path>
              </a:pathLst>
            </a:custGeom>
            <a:blipFill>
              <a:blip r:embed="rId6"/>
              <a:stretch>
                <a:fillRect l="-25000" r="-2500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68" b="-16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28700" y="1512251"/>
            <a:ext cx="11552697" cy="2010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0"/>
              </a:lnSpc>
            </a:pPr>
            <a:r>
              <a:rPr lang="en-US" sz="6658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Co do tej pory w obszarze operacyjnym?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618431"/>
            <a:ext cx="7751092" cy="4593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7"/>
              </a:lnSpc>
            </a:pP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rozpoznanie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rynku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zakresie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wirtualnych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biur</a:t>
            </a:r>
            <a:endParaRPr lang="en-US" sz="2577" dirty="0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07"/>
              </a:lnSpc>
            </a:pP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rozpoznanie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konkurencji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obszarze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podatków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od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środków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transportowych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3607"/>
              </a:lnSpc>
            </a:pP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raport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dotyczący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stawek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podatków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3607"/>
              </a:lnSpc>
            </a:pP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oferta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wspierające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wszystkie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sektory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przy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wynajmie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sali</a:t>
            </a:r>
            <a:endParaRPr lang="en-US" sz="2577" dirty="0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07"/>
              </a:lnSpc>
            </a:pP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rozpoznanie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branży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pod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kątem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kampanii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promocyjnej</a:t>
            </a:r>
            <a:endParaRPr lang="en-US" sz="2577" dirty="0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indent="-457200" algn="l">
              <a:lnSpc>
                <a:spcPts val="3608"/>
              </a:lnSpc>
              <a:buFontTx/>
              <a:buChar char="-"/>
            </a:pP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pozyskanie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nowych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Klientów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lang="pl-PL" sz="2577" dirty="0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indent="-457200" algn="l">
              <a:lnSpc>
                <a:spcPts val="3608"/>
              </a:lnSpc>
              <a:buFontTx/>
              <a:buChar char="-"/>
            </a:pPr>
            <a:r>
              <a:rPr lang="pl-PL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Sala szkoleniowa</a:t>
            </a:r>
            <a:endParaRPr lang="en-US" sz="2577" dirty="0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68" b="-168"/>
              </a:stretch>
            </a:blipFill>
          </p:spPr>
        </p:sp>
      </p:grpSp>
      <p:pic>
        <p:nvPicPr>
          <p:cNvPr id="12" name="Obraz 11">
            <a:extLst>
              <a:ext uri="{FF2B5EF4-FFF2-40B4-BE49-F238E27FC236}">
                <a16:creationId xmlns:a16="http://schemas.microsoft.com/office/drawing/2014/main" id="{117BA059-4CCB-50AB-8F93-A79AB6D5C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104900"/>
            <a:ext cx="11882738" cy="89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75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68" b="-168"/>
              </a:stretch>
            </a:blipFill>
          </p:spPr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E3A49C52-4F8F-036C-4509-8D4E7B446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28700"/>
            <a:ext cx="11802082" cy="886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63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3293" y="825328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22839" y="1923469"/>
            <a:ext cx="9957837" cy="8995360"/>
          </a:xfrm>
          <a:custGeom>
            <a:avLst/>
            <a:gdLst/>
            <a:ahLst/>
            <a:cxnLst/>
            <a:rect l="l" t="t" r="r" b="b"/>
            <a:pathLst>
              <a:path w="9957837" h="8995360">
                <a:moveTo>
                  <a:pt x="0" y="0"/>
                </a:moveTo>
                <a:lnTo>
                  <a:pt x="9957837" y="0"/>
                </a:lnTo>
                <a:lnTo>
                  <a:pt x="9957837" y="8995360"/>
                </a:lnTo>
                <a:lnTo>
                  <a:pt x="0" y="8995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" b="-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574508" y="2628995"/>
            <a:ext cx="9054465" cy="9054466"/>
            <a:chOff x="0" y="0"/>
            <a:chExt cx="12072620" cy="120726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72620" cy="12072620"/>
            </a:xfrm>
            <a:custGeom>
              <a:avLst/>
              <a:gdLst/>
              <a:ahLst/>
              <a:cxnLst/>
              <a:rect l="l" t="t" r="r" b="b"/>
              <a:pathLst>
                <a:path w="12072620" h="12072620">
                  <a:moveTo>
                    <a:pt x="12072620" y="6036437"/>
                  </a:moveTo>
                  <a:cubicBezTo>
                    <a:pt x="12072620" y="9370060"/>
                    <a:pt x="9370060" y="12072620"/>
                    <a:pt x="6036310" y="12072620"/>
                  </a:cubicBezTo>
                  <a:cubicBezTo>
                    <a:pt x="2702560" y="12072620"/>
                    <a:pt x="0" y="9370060"/>
                    <a:pt x="0" y="6036437"/>
                  </a:cubicBezTo>
                  <a:cubicBezTo>
                    <a:pt x="0" y="2702560"/>
                    <a:pt x="2702560" y="0"/>
                    <a:pt x="6036310" y="0"/>
                  </a:cubicBezTo>
                  <a:cubicBezTo>
                    <a:pt x="9370060" y="0"/>
                    <a:pt x="12072620" y="2702560"/>
                    <a:pt x="12072620" y="6036437"/>
                  </a:cubicBezTo>
                  <a:close/>
                </a:path>
              </a:pathLst>
            </a:custGeom>
            <a:blipFill>
              <a:blip r:embed="rId6"/>
              <a:stretch>
                <a:fillRect l="-25218" r="-2521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68" b="-16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661431" y="4284745"/>
            <a:ext cx="9241862" cy="6931397"/>
            <a:chOff x="0" y="0"/>
            <a:chExt cx="12322483" cy="92418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22429" cy="9241917"/>
            </a:xfrm>
            <a:custGeom>
              <a:avLst/>
              <a:gdLst/>
              <a:ahLst/>
              <a:cxnLst/>
              <a:rect l="l" t="t" r="r" b="b"/>
              <a:pathLst>
                <a:path w="12322429" h="9241917">
                  <a:moveTo>
                    <a:pt x="0" y="0"/>
                  </a:moveTo>
                  <a:lnTo>
                    <a:pt x="12322429" y="0"/>
                  </a:lnTo>
                  <a:lnTo>
                    <a:pt x="12322429" y="9241917"/>
                  </a:lnTo>
                  <a:lnTo>
                    <a:pt x="0" y="9241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1624966"/>
            <a:ext cx="10775818" cy="2659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84"/>
              </a:lnSpc>
            </a:pPr>
            <a:r>
              <a:rPr lang="en-US" sz="5952">
                <a:solidFill>
                  <a:srgbClr val="C40606"/>
                </a:solidFill>
                <a:latin typeface="Poppins Bold"/>
                <a:ea typeface="Poppins Bold"/>
                <a:cs typeface="Poppins Bold"/>
                <a:sym typeface="Poppins Bold"/>
              </a:rPr>
              <a:t>Spadek liczby zarejestrowanych środków transportowych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3293" y="825328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22839" y="1923469"/>
            <a:ext cx="9957837" cy="8995360"/>
          </a:xfrm>
          <a:custGeom>
            <a:avLst/>
            <a:gdLst/>
            <a:ahLst/>
            <a:cxnLst/>
            <a:rect l="l" t="t" r="r" b="b"/>
            <a:pathLst>
              <a:path w="9957837" h="8995360">
                <a:moveTo>
                  <a:pt x="0" y="0"/>
                </a:moveTo>
                <a:lnTo>
                  <a:pt x="9957837" y="0"/>
                </a:lnTo>
                <a:lnTo>
                  <a:pt x="9957837" y="8995360"/>
                </a:lnTo>
                <a:lnTo>
                  <a:pt x="0" y="8995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" b="-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574508" y="2628995"/>
            <a:ext cx="9054465" cy="9054466"/>
            <a:chOff x="0" y="0"/>
            <a:chExt cx="12072620" cy="120726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72620" cy="12072620"/>
            </a:xfrm>
            <a:custGeom>
              <a:avLst/>
              <a:gdLst/>
              <a:ahLst/>
              <a:cxnLst/>
              <a:rect l="l" t="t" r="r" b="b"/>
              <a:pathLst>
                <a:path w="12072620" h="12072620">
                  <a:moveTo>
                    <a:pt x="12072620" y="6036437"/>
                  </a:moveTo>
                  <a:cubicBezTo>
                    <a:pt x="12072620" y="9370060"/>
                    <a:pt x="9370060" y="12072620"/>
                    <a:pt x="6036310" y="12072620"/>
                  </a:cubicBezTo>
                  <a:cubicBezTo>
                    <a:pt x="2702560" y="12072620"/>
                    <a:pt x="0" y="9370060"/>
                    <a:pt x="0" y="6036437"/>
                  </a:cubicBezTo>
                  <a:cubicBezTo>
                    <a:pt x="0" y="2702560"/>
                    <a:pt x="2702560" y="0"/>
                    <a:pt x="6036310" y="0"/>
                  </a:cubicBezTo>
                  <a:cubicBezTo>
                    <a:pt x="9370060" y="0"/>
                    <a:pt x="12072620" y="2702560"/>
                    <a:pt x="12072620" y="6036437"/>
                  </a:cubicBezTo>
                  <a:close/>
                </a:path>
              </a:pathLst>
            </a:custGeom>
            <a:blipFill>
              <a:blip r:embed="rId6"/>
              <a:stretch>
                <a:fillRect l="-24898" r="-2489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68" b="-16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545564" y="2185366"/>
            <a:ext cx="10417643" cy="1460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5"/>
              </a:lnSpc>
            </a:pPr>
            <a:r>
              <a:rPr lang="en-US" sz="4802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Plany dotyczące utrzymania liczby środków transportowych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5564" y="4358282"/>
            <a:ext cx="9357729" cy="3154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3"/>
              </a:lnSpc>
            </a:pPr>
            <a:r>
              <a:rPr lang="en-US" sz="189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- kampania promocyjno- reklamowa </a:t>
            </a:r>
          </a:p>
          <a:p>
            <a:pPr algn="l">
              <a:lnSpc>
                <a:spcPts val="2653"/>
              </a:lnSpc>
            </a:pPr>
            <a:r>
              <a:rPr lang="en-US" sz="189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(konkurencja jest coraz większa bez intensywnej kampanii jest ryzyko spadku liczby rejestrowanych pojazdów i wpływu do budżetu Gminy)</a:t>
            </a:r>
          </a:p>
          <a:p>
            <a:pPr algn="l">
              <a:lnSpc>
                <a:spcPts val="2653"/>
              </a:lnSpc>
            </a:pPr>
            <a:endParaRPr lang="en-US" sz="1895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653"/>
              </a:lnSpc>
            </a:pPr>
            <a:r>
              <a:rPr lang="en-US" sz="189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- rozwój LargOffice </a:t>
            </a:r>
          </a:p>
          <a:p>
            <a:pPr algn="l">
              <a:lnSpc>
                <a:spcPts val="2653"/>
              </a:lnSpc>
            </a:pPr>
            <a:r>
              <a:rPr lang="en-US" sz="189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(to jeden z elementów wspólnych z rejestracją pojazdów) pakiety, largomat, usprawnienie systemu</a:t>
            </a:r>
          </a:p>
          <a:p>
            <a:pPr algn="l">
              <a:lnSpc>
                <a:spcPts val="2653"/>
              </a:lnSpc>
            </a:pPr>
            <a:endParaRPr lang="en-US" sz="1895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653"/>
              </a:lnSpc>
            </a:pPr>
            <a:r>
              <a:rPr lang="en-US" sz="189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- strategia benefitów dla Klientów rejestrujących pojazdy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3293" y="825328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22839" y="1923469"/>
            <a:ext cx="9957837" cy="8995360"/>
          </a:xfrm>
          <a:custGeom>
            <a:avLst/>
            <a:gdLst/>
            <a:ahLst/>
            <a:cxnLst/>
            <a:rect l="l" t="t" r="r" b="b"/>
            <a:pathLst>
              <a:path w="9957837" h="8995360">
                <a:moveTo>
                  <a:pt x="0" y="0"/>
                </a:moveTo>
                <a:lnTo>
                  <a:pt x="9957837" y="0"/>
                </a:lnTo>
                <a:lnTo>
                  <a:pt x="9957837" y="8995360"/>
                </a:lnTo>
                <a:lnTo>
                  <a:pt x="0" y="8995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" b="-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574508" y="2628995"/>
            <a:ext cx="9054465" cy="9054466"/>
            <a:chOff x="0" y="0"/>
            <a:chExt cx="12072620" cy="120726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72620" cy="12072620"/>
            </a:xfrm>
            <a:custGeom>
              <a:avLst/>
              <a:gdLst/>
              <a:ahLst/>
              <a:cxnLst/>
              <a:rect l="l" t="t" r="r" b="b"/>
              <a:pathLst>
                <a:path w="12072620" h="12072620">
                  <a:moveTo>
                    <a:pt x="12072620" y="6036437"/>
                  </a:moveTo>
                  <a:cubicBezTo>
                    <a:pt x="12072620" y="9370060"/>
                    <a:pt x="9370060" y="12072620"/>
                    <a:pt x="6036310" y="12072620"/>
                  </a:cubicBezTo>
                  <a:cubicBezTo>
                    <a:pt x="2702560" y="12072620"/>
                    <a:pt x="0" y="9370060"/>
                    <a:pt x="0" y="6036437"/>
                  </a:cubicBezTo>
                  <a:cubicBezTo>
                    <a:pt x="0" y="2702560"/>
                    <a:pt x="2702560" y="0"/>
                    <a:pt x="6036310" y="0"/>
                  </a:cubicBezTo>
                  <a:cubicBezTo>
                    <a:pt x="9370060" y="0"/>
                    <a:pt x="12072620" y="2702560"/>
                    <a:pt x="12072620" y="6036437"/>
                  </a:cubicBezTo>
                  <a:close/>
                </a:path>
              </a:pathLst>
            </a:custGeom>
            <a:blipFill>
              <a:blip r:embed="rId6"/>
              <a:stretch>
                <a:fillRect l="-24898" r="-2489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68" b="-16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28700" y="1493201"/>
            <a:ext cx="9326262" cy="2214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02"/>
              </a:lnSpc>
            </a:pPr>
            <a:r>
              <a:rPr lang="en-US" sz="7284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Co do tej pory w ramach wsparcia?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349768"/>
            <a:ext cx="7751092" cy="463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7"/>
              </a:lnSpc>
            </a:pPr>
            <a:r>
              <a:rPr lang="en-US" sz="2577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- cykliczne informacje o naborach dla sektora biznesu, NGO, sektora publicznego</a:t>
            </a:r>
          </a:p>
          <a:p>
            <a:pPr algn="l">
              <a:lnSpc>
                <a:spcPts val="3607"/>
              </a:lnSpc>
            </a:pPr>
            <a:r>
              <a:rPr lang="en-US" sz="2577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- szkolenie dla przedsiębiorców z obszaru HoReCa</a:t>
            </a:r>
          </a:p>
          <a:p>
            <a:pPr algn="l">
              <a:lnSpc>
                <a:spcPts val="3607"/>
              </a:lnSpc>
            </a:pPr>
            <a:r>
              <a:rPr lang="en-US" sz="2577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- rozpoznanie i konsultacje z przestawicielami UG dot programu CLIMAX</a:t>
            </a:r>
          </a:p>
          <a:p>
            <a:pPr algn="l">
              <a:lnSpc>
                <a:spcPts val="3607"/>
              </a:lnSpc>
            </a:pPr>
            <a:r>
              <a:rPr lang="en-US" sz="2577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- rozpoczęcie przygotowań do Strategii Rozwoju Gminy </a:t>
            </a:r>
          </a:p>
          <a:p>
            <a:pPr algn="l">
              <a:lnSpc>
                <a:spcPts val="3607"/>
              </a:lnSpc>
            </a:pPr>
            <a:r>
              <a:rPr lang="en-US" sz="2577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- rozpoczęcie przygotowań do GPR</a:t>
            </a:r>
          </a:p>
          <a:p>
            <a:pPr algn="l">
              <a:lnSpc>
                <a:spcPts val="3608"/>
              </a:lnSpc>
            </a:pPr>
            <a:endParaRPr lang="en-US" sz="2577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3293" y="825328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22839" y="1923469"/>
            <a:ext cx="9957837" cy="8995360"/>
          </a:xfrm>
          <a:custGeom>
            <a:avLst/>
            <a:gdLst/>
            <a:ahLst/>
            <a:cxnLst/>
            <a:rect l="l" t="t" r="r" b="b"/>
            <a:pathLst>
              <a:path w="9957837" h="8995360">
                <a:moveTo>
                  <a:pt x="0" y="0"/>
                </a:moveTo>
                <a:lnTo>
                  <a:pt x="9957837" y="0"/>
                </a:lnTo>
                <a:lnTo>
                  <a:pt x="9957837" y="8995360"/>
                </a:lnTo>
                <a:lnTo>
                  <a:pt x="0" y="8995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" b="-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574508" y="2628995"/>
            <a:ext cx="9054465" cy="9054466"/>
            <a:chOff x="0" y="0"/>
            <a:chExt cx="12072620" cy="120726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72620" cy="12072620"/>
            </a:xfrm>
            <a:custGeom>
              <a:avLst/>
              <a:gdLst/>
              <a:ahLst/>
              <a:cxnLst/>
              <a:rect l="l" t="t" r="r" b="b"/>
              <a:pathLst>
                <a:path w="12072620" h="12072620">
                  <a:moveTo>
                    <a:pt x="12072620" y="6036437"/>
                  </a:moveTo>
                  <a:cubicBezTo>
                    <a:pt x="12072620" y="9370060"/>
                    <a:pt x="9370060" y="12072620"/>
                    <a:pt x="6036310" y="12072620"/>
                  </a:cubicBezTo>
                  <a:cubicBezTo>
                    <a:pt x="2702560" y="12072620"/>
                    <a:pt x="0" y="9370060"/>
                    <a:pt x="0" y="6036437"/>
                  </a:cubicBezTo>
                  <a:cubicBezTo>
                    <a:pt x="0" y="2702560"/>
                    <a:pt x="2702560" y="0"/>
                    <a:pt x="6036310" y="0"/>
                  </a:cubicBezTo>
                  <a:cubicBezTo>
                    <a:pt x="9370060" y="0"/>
                    <a:pt x="12072620" y="2702560"/>
                    <a:pt x="12072620" y="6036437"/>
                  </a:cubicBezTo>
                  <a:close/>
                </a:path>
              </a:pathLst>
            </a:custGeom>
            <a:blipFill>
              <a:blip r:embed="rId6"/>
              <a:stretch>
                <a:fillRect t="-17037" b="-1703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68" b="-16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28700" y="1493201"/>
            <a:ext cx="9326262" cy="1163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02"/>
              </a:lnSpc>
            </a:pPr>
            <a:r>
              <a:rPr lang="en-US" sz="7284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O GPR kilka słów: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577333"/>
            <a:ext cx="7751092" cy="627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7"/>
              </a:lnSpc>
            </a:pPr>
            <a:r>
              <a:rPr lang="en-US" sz="2577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Doradztwo w zakresie GPR (Gminny Program Rewitalizacji):</a:t>
            </a:r>
          </a:p>
          <a:p>
            <a:pPr algn="l">
              <a:lnSpc>
                <a:spcPts val="3607"/>
              </a:lnSpc>
            </a:pPr>
            <a:endParaRPr lang="en-US" sz="2577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07"/>
              </a:lnSpc>
            </a:pPr>
            <a:r>
              <a:rPr lang="en-US" sz="2577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-rozpoznanie kryteriów</a:t>
            </a:r>
          </a:p>
          <a:p>
            <a:pPr algn="l">
              <a:lnSpc>
                <a:spcPts val="3607"/>
              </a:lnSpc>
            </a:pPr>
            <a:r>
              <a:rPr lang="en-US" sz="2577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-rozpoznanie nieruchomości gminnych z potencjałem rewitalizacji</a:t>
            </a:r>
          </a:p>
          <a:p>
            <a:pPr algn="l">
              <a:lnSpc>
                <a:spcPts val="3607"/>
              </a:lnSpc>
            </a:pPr>
            <a:r>
              <a:rPr lang="en-US" sz="2577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-wskazanie obiektu (stara świetlica) w Złotnikach Wsi</a:t>
            </a:r>
          </a:p>
          <a:p>
            <a:pPr algn="l">
              <a:lnSpc>
                <a:spcPts val="3608"/>
              </a:lnSpc>
            </a:pPr>
            <a:r>
              <a:rPr lang="en-US" sz="2577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-przedstawienie możliwości obiektu z adaptacją na dzienny dom seniora z powierzchnią realizacji zadań z obszaru rozwoju gospodarczego i społecznego oraz adaptacją terenów zielonych wokół obiektu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3293" y="825328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22839" y="1923469"/>
            <a:ext cx="9957837" cy="8995360"/>
          </a:xfrm>
          <a:custGeom>
            <a:avLst/>
            <a:gdLst/>
            <a:ahLst/>
            <a:cxnLst/>
            <a:rect l="l" t="t" r="r" b="b"/>
            <a:pathLst>
              <a:path w="9957837" h="8995360">
                <a:moveTo>
                  <a:pt x="0" y="0"/>
                </a:moveTo>
                <a:lnTo>
                  <a:pt x="9957837" y="0"/>
                </a:lnTo>
                <a:lnTo>
                  <a:pt x="9957837" y="8995360"/>
                </a:lnTo>
                <a:lnTo>
                  <a:pt x="0" y="8995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" b="-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574508" y="2628995"/>
            <a:ext cx="9054465" cy="9054466"/>
            <a:chOff x="0" y="0"/>
            <a:chExt cx="12072620" cy="120726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72620" cy="12072620"/>
            </a:xfrm>
            <a:custGeom>
              <a:avLst/>
              <a:gdLst/>
              <a:ahLst/>
              <a:cxnLst/>
              <a:rect l="l" t="t" r="r" b="b"/>
              <a:pathLst>
                <a:path w="12072620" h="12072620">
                  <a:moveTo>
                    <a:pt x="12072620" y="6036437"/>
                  </a:moveTo>
                  <a:cubicBezTo>
                    <a:pt x="12072620" y="9370060"/>
                    <a:pt x="9370060" y="12072620"/>
                    <a:pt x="6036310" y="12072620"/>
                  </a:cubicBezTo>
                  <a:cubicBezTo>
                    <a:pt x="2702560" y="12072620"/>
                    <a:pt x="0" y="9370060"/>
                    <a:pt x="0" y="6036437"/>
                  </a:cubicBezTo>
                  <a:cubicBezTo>
                    <a:pt x="0" y="2702560"/>
                    <a:pt x="2702560" y="0"/>
                    <a:pt x="6036310" y="0"/>
                  </a:cubicBezTo>
                  <a:cubicBezTo>
                    <a:pt x="9370060" y="0"/>
                    <a:pt x="12072620" y="2702560"/>
                    <a:pt x="12072620" y="6036437"/>
                  </a:cubicBezTo>
                  <a:close/>
                </a:path>
              </a:pathLst>
            </a:custGeom>
            <a:blipFill>
              <a:blip r:embed="rId6"/>
              <a:stretch>
                <a:fillRect l="-25141" r="-2514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68" b="-16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28700" y="1512251"/>
            <a:ext cx="11552697" cy="2010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0"/>
              </a:lnSpc>
            </a:pPr>
            <a:r>
              <a:rPr lang="en-US" sz="6658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Co do tej pory w obszarze środków zewnętrznych?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5564" y="4377332"/>
            <a:ext cx="8598436" cy="4957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38"/>
              </a:lnSpc>
            </a:pPr>
            <a:r>
              <a:rPr lang="en-US" sz="1742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- rozpoczęcie pracy nad tworzeniem wniosku w ramach:  Priorytet FEWP.06 Fundusze europejskie dla Wielkopolski o silniejszym wymiarze społecznym (EFS+)</a:t>
            </a:r>
          </a:p>
          <a:p>
            <a:pPr algn="l">
              <a:lnSpc>
                <a:spcPts val="2438"/>
              </a:lnSpc>
            </a:pPr>
            <a:r>
              <a:rPr lang="en-US" sz="1742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Działanie 06.03 Wyrównywanie szans kobiet i mężczyzn na</a:t>
            </a:r>
          </a:p>
          <a:p>
            <a:pPr algn="l">
              <a:lnSpc>
                <a:spcPts val="2438"/>
              </a:lnSpc>
            </a:pPr>
            <a:endParaRPr lang="en-US" sz="1742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438"/>
              </a:lnSpc>
            </a:pPr>
            <a:endParaRPr lang="en-US" sz="1742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438"/>
              </a:lnSpc>
            </a:pPr>
            <a:r>
              <a:rPr lang="en-US" sz="1742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1. Wzmocnienie równości szans kobiet i mężczyzn na lokalnym rynku pracy poprzez m.in. szkolenia, warsztaty, kampanie, doradztwo, konsultacje indywidualne, wsparcie grupowe, panele, grupy doradcze.</a:t>
            </a:r>
          </a:p>
          <a:p>
            <a:pPr algn="l">
              <a:lnSpc>
                <a:spcPts val="2438"/>
              </a:lnSpc>
            </a:pPr>
            <a:endParaRPr lang="en-US" sz="1742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438"/>
              </a:lnSpc>
            </a:pPr>
            <a:endParaRPr lang="en-US" sz="1742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438"/>
              </a:lnSpc>
            </a:pPr>
            <a:r>
              <a:rPr lang="en-US" sz="1742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2. Poprawienie sytuacji kobiet na rynku pracy poprzez aktywizację zawodową i społeczną</a:t>
            </a:r>
          </a:p>
          <a:p>
            <a:pPr algn="l">
              <a:lnSpc>
                <a:spcPts val="2438"/>
              </a:lnSpc>
            </a:pPr>
            <a:r>
              <a:rPr lang="en-US" sz="1742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2438"/>
              </a:lnSpc>
            </a:pPr>
            <a:endParaRPr lang="en-US" sz="1742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439"/>
              </a:lnSpc>
            </a:pPr>
            <a:endParaRPr lang="en-US" sz="1742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0677" y="1453436"/>
            <a:ext cx="12485165" cy="7501317"/>
          </a:xfrm>
          <a:custGeom>
            <a:avLst/>
            <a:gdLst/>
            <a:ahLst/>
            <a:cxnLst/>
            <a:rect l="l" t="t" r="r" b="b"/>
            <a:pathLst>
              <a:path w="12485165" h="7501317">
                <a:moveTo>
                  <a:pt x="0" y="0"/>
                </a:moveTo>
                <a:lnTo>
                  <a:pt x="12485165" y="0"/>
                </a:lnTo>
                <a:lnTo>
                  <a:pt x="12485165" y="7501317"/>
                </a:lnTo>
                <a:lnTo>
                  <a:pt x="0" y="75013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0" b="-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99850" y="1598097"/>
            <a:ext cx="3068574" cy="3068575"/>
            <a:chOff x="0" y="0"/>
            <a:chExt cx="4091432" cy="40914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91432" cy="4091432"/>
            </a:xfrm>
            <a:custGeom>
              <a:avLst/>
              <a:gdLst/>
              <a:ahLst/>
              <a:cxnLst/>
              <a:rect l="l" t="t" r="r" b="b"/>
              <a:pathLst>
                <a:path w="4091432" h="4091432">
                  <a:moveTo>
                    <a:pt x="4091432" y="2045716"/>
                  </a:moveTo>
                  <a:cubicBezTo>
                    <a:pt x="4091432" y="3175508"/>
                    <a:pt x="3175508" y="4091432"/>
                    <a:pt x="2045716" y="4091432"/>
                  </a:cubicBezTo>
                  <a:cubicBezTo>
                    <a:pt x="915924" y="4091432"/>
                    <a:pt x="0" y="3175508"/>
                    <a:pt x="0" y="2045716"/>
                  </a:cubicBezTo>
                  <a:cubicBezTo>
                    <a:pt x="0" y="915924"/>
                    <a:pt x="915924" y="0"/>
                    <a:pt x="2045716" y="0"/>
                  </a:cubicBezTo>
                  <a:cubicBezTo>
                    <a:pt x="3175508" y="0"/>
                    <a:pt x="4091432" y="915924"/>
                    <a:pt x="4091432" y="2045716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2950677" y="9811507"/>
            <a:ext cx="3836335" cy="595719"/>
          </a:xfrm>
          <a:custGeom>
            <a:avLst/>
            <a:gdLst/>
            <a:ahLst/>
            <a:cxnLst/>
            <a:rect l="l" t="t" r="r" b="b"/>
            <a:pathLst>
              <a:path w="3836335" h="595719">
                <a:moveTo>
                  <a:pt x="0" y="0"/>
                </a:moveTo>
                <a:lnTo>
                  <a:pt x="3836335" y="0"/>
                </a:lnTo>
                <a:lnTo>
                  <a:pt x="3836335" y="595719"/>
                </a:lnTo>
                <a:lnTo>
                  <a:pt x="0" y="595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36" b="-33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950677" y="4642052"/>
            <a:ext cx="3905784" cy="745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2"/>
              </a:lnSpc>
            </a:pPr>
            <a:r>
              <a:rPr lang="en-US" sz="3265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Wojciech Ptak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40164" y="5416348"/>
            <a:ext cx="3126811" cy="456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7"/>
              </a:lnSpc>
            </a:pPr>
            <a:r>
              <a:rPr lang="en-US" sz="1883" u="sng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PREZES ZARZĄDU </a:t>
            </a:r>
          </a:p>
        </p:txBody>
      </p:sp>
      <p:sp>
        <p:nvSpPr>
          <p:cNvPr id="8" name="Freeform 8"/>
          <p:cNvSpPr/>
          <p:nvPr/>
        </p:nvSpPr>
        <p:spPr>
          <a:xfrm>
            <a:off x="11599507" y="9811507"/>
            <a:ext cx="3836335" cy="595719"/>
          </a:xfrm>
          <a:custGeom>
            <a:avLst/>
            <a:gdLst/>
            <a:ahLst/>
            <a:cxnLst/>
            <a:rect l="l" t="t" r="r" b="b"/>
            <a:pathLst>
              <a:path w="3836335" h="595719">
                <a:moveTo>
                  <a:pt x="0" y="0"/>
                </a:moveTo>
                <a:lnTo>
                  <a:pt x="3836335" y="0"/>
                </a:lnTo>
                <a:lnTo>
                  <a:pt x="3836335" y="595719"/>
                </a:lnTo>
                <a:lnTo>
                  <a:pt x="0" y="595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36" b="-33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75092" y="9811507"/>
            <a:ext cx="3836335" cy="595719"/>
          </a:xfrm>
          <a:custGeom>
            <a:avLst/>
            <a:gdLst/>
            <a:ahLst/>
            <a:cxnLst/>
            <a:rect l="l" t="t" r="r" b="b"/>
            <a:pathLst>
              <a:path w="3836335" h="595719">
                <a:moveTo>
                  <a:pt x="0" y="0"/>
                </a:moveTo>
                <a:lnTo>
                  <a:pt x="3836335" y="0"/>
                </a:lnTo>
                <a:lnTo>
                  <a:pt x="3836335" y="595719"/>
                </a:lnTo>
                <a:lnTo>
                  <a:pt x="0" y="595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36" b="-336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68" b="-168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7275092" y="2749348"/>
            <a:ext cx="8131151" cy="6652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7"/>
              </a:lnSpc>
            </a:pPr>
            <a:r>
              <a:rPr lang="en-US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- SPORZĄDZANIE DOKUMENTÓW STRATEGICZNYCH:  STRATEGIE ROZWOJU, EWALUACJE, PROGRAMY REWITALIZACJI</a:t>
            </a:r>
          </a:p>
          <a:p>
            <a:pPr marL="113592" lvl="1" algn="l">
              <a:lnSpc>
                <a:spcPts val="2637"/>
              </a:lnSpc>
            </a:pPr>
            <a:r>
              <a:rPr lang="pl-PL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PRZYGOTOWANIE DOKUMENTÓW W ZAKRESIE PROGRAMOWANIA </a:t>
            </a:r>
            <a:r>
              <a:rPr lang="pl-PL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en-US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FUNDUSZY </a:t>
            </a:r>
          </a:p>
          <a:p>
            <a:pPr marL="227184" lvl="1" indent="-113592" algn="l">
              <a:lnSpc>
                <a:spcPts val="2637"/>
              </a:lnSpc>
            </a:pPr>
            <a:r>
              <a:rPr lang="en-US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- STUDIA WYKONALNOŚCI, ANALIZY FINANSOWO-EKONOMICZNE, </a:t>
            </a:r>
            <a:r>
              <a:rPr lang="pl-PL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BIZNES PLANY, ANALIZY POPYTU I POMOCY PUBLICZNEJ</a:t>
            </a:r>
          </a:p>
          <a:p>
            <a:pPr marL="113592" lvl="1" algn="l">
              <a:lnSpc>
                <a:spcPts val="2637"/>
              </a:lnSpc>
            </a:pPr>
            <a:r>
              <a:rPr lang="pl-PL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ZARZĄDZANIE PROJEKTAMI</a:t>
            </a:r>
          </a:p>
          <a:p>
            <a:pPr marL="113592" lvl="1" algn="l">
              <a:lnSpc>
                <a:spcPts val="2637"/>
              </a:lnSpc>
            </a:pPr>
            <a:r>
              <a:rPr lang="pl-PL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KONTROLA PROJEKTÓW INWESTYCYJNYCH I SZKOLENIOWYCH</a:t>
            </a:r>
          </a:p>
          <a:p>
            <a:pPr marL="113592" lvl="1" algn="l">
              <a:lnSpc>
                <a:spcPts val="2637"/>
              </a:lnSpc>
            </a:pPr>
            <a:r>
              <a:rPr lang="pl-PL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AUDYTY I KONTROLĘ PROJEKTÓW</a:t>
            </a:r>
          </a:p>
          <a:p>
            <a:pPr marL="113592" lvl="1" algn="l">
              <a:lnSpc>
                <a:spcPts val="2637"/>
              </a:lnSpc>
            </a:pPr>
            <a:r>
              <a:rPr lang="pl-PL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OCENA WNIOSKÓW</a:t>
            </a:r>
          </a:p>
          <a:p>
            <a:pPr marL="113592" lvl="1" algn="l">
              <a:lnSpc>
                <a:spcPts val="2637"/>
              </a:lnSpc>
            </a:pPr>
            <a:r>
              <a:rPr lang="pl-PL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SZKOLENIA, WARSZTATY, KONFERENCJE</a:t>
            </a:r>
          </a:p>
          <a:p>
            <a:pPr marL="227184" lvl="1" indent="-113592" algn="l">
              <a:lnSpc>
                <a:spcPts val="2637"/>
              </a:lnSpc>
            </a:pPr>
            <a:endParaRPr lang="en-US" sz="1883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93922" lvl="1" indent="-196961" algn="ctr">
              <a:lnSpc>
                <a:spcPts val="2636"/>
              </a:lnSpc>
            </a:pPr>
            <a:r>
              <a:rPr lang="en-US" sz="3265" dirty="0" err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Przebieg</a:t>
            </a:r>
            <a:r>
              <a:rPr lang="en-US" sz="3265" dirty="0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en-US" sz="3265" dirty="0" err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pracy</a:t>
            </a:r>
            <a:r>
              <a:rPr lang="en-US" sz="3265" dirty="0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en-US" sz="3265" dirty="0" err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zawodowej</a:t>
            </a:r>
            <a:r>
              <a:rPr lang="en-US" sz="3265" dirty="0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:</a:t>
            </a:r>
            <a:endParaRPr lang="pl-PL" sz="3265" dirty="0">
              <a:solidFill>
                <a:srgbClr val="FFFFFF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  <a:p>
            <a:pPr marL="393922" lvl="1" indent="-196961" algn="ctr">
              <a:lnSpc>
                <a:spcPts val="2636"/>
              </a:lnSpc>
            </a:pPr>
            <a:endParaRPr lang="en-US" sz="3265" dirty="0">
              <a:solidFill>
                <a:srgbClr val="FFFFFF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  <a:p>
            <a:pPr marL="227184" lvl="1" indent="-113592" algn="l">
              <a:lnSpc>
                <a:spcPts val="2637"/>
              </a:lnSpc>
              <a:buFont typeface="Arial"/>
              <a:buChar char="•"/>
            </a:pPr>
            <a:r>
              <a:rPr lang="en-US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PKO BP (2003-2004)</a:t>
            </a:r>
          </a:p>
          <a:p>
            <a:pPr marL="227184" lvl="1" indent="-113592" algn="l">
              <a:lnSpc>
                <a:spcPts val="2637"/>
              </a:lnSpc>
              <a:buFont typeface="Arial"/>
              <a:buChar char="•"/>
            </a:pPr>
            <a:r>
              <a:rPr lang="en-US" sz="188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Doradztwo</a:t>
            </a:r>
            <a:r>
              <a:rPr lang="en-US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8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Gospodarcze</a:t>
            </a:r>
            <a:r>
              <a:rPr lang="en-US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DGA (2004-2008)</a:t>
            </a:r>
          </a:p>
          <a:p>
            <a:pPr marL="227184" lvl="1" indent="-113592" algn="l">
              <a:lnSpc>
                <a:spcPts val="2637"/>
              </a:lnSpc>
              <a:buFont typeface="Arial"/>
              <a:buChar char="•"/>
            </a:pPr>
            <a:r>
              <a:rPr lang="en-US" sz="188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Własna</a:t>
            </a:r>
            <a:r>
              <a:rPr lang="en-US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8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działalności</a:t>
            </a:r>
            <a:r>
              <a:rPr lang="en-US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8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gospodarcza</a:t>
            </a:r>
            <a:r>
              <a:rPr lang="en-US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(2004-2024)</a:t>
            </a:r>
          </a:p>
          <a:p>
            <a:pPr marL="227184" lvl="1" indent="-113592" algn="l">
              <a:lnSpc>
                <a:spcPts val="2637"/>
              </a:lnSpc>
              <a:buFont typeface="Arial"/>
              <a:buChar char="•"/>
            </a:pPr>
            <a:r>
              <a:rPr lang="en-US" sz="188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Lider</a:t>
            </a:r>
            <a:r>
              <a:rPr lang="en-US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8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Projekt</a:t>
            </a:r>
            <a:r>
              <a:rPr lang="en-US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sp. z </a:t>
            </a:r>
            <a:r>
              <a:rPr lang="en-US" sz="188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o.o.</a:t>
            </a:r>
            <a:r>
              <a:rPr lang="en-US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– </a:t>
            </a:r>
            <a:r>
              <a:rPr lang="en-US" sz="188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wspólnik</a:t>
            </a:r>
            <a:r>
              <a:rPr lang="en-US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8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wiceprezes</a:t>
            </a:r>
            <a:r>
              <a:rPr lang="en-US" sz="188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(2008-2024)</a:t>
            </a:r>
          </a:p>
          <a:p>
            <a:pPr marL="227184" lvl="1" indent="-113592" algn="l">
              <a:lnSpc>
                <a:spcPts val="2637"/>
              </a:lnSpc>
            </a:pPr>
            <a:endParaRPr lang="en-US" sz="1883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7184" lvl="1" indent="-113592" algn="l">
              <a:lnSpc>
                <a:spcPts val="2637"/>
              </a:lnSpc>
            </a:pPr>
            <a:endParaRPr lang="en-US" sz="1883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310600" y="1152153"/>
            <a:ext cx="6674371" cy="1235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2"/>
              </a:lnSpc>
            </a:pPr>
            <a:endParaRPr/>
          </a:p>
          <a:p>
            <a:pPr algn="ctr">
              <a:lnSpc>
                <a:spcPts val="4572"/>
              </a:lnSpc>
            </a:pPr>
            <a:r>
              <a:rPr lang="en-US" sz="3265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Doświadczenie zawodowe: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40164" y="6127421"/>
            <a:ext cx="4478262" cy="2566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20"/>
              </a:lnSpc>
            </a:pPr>
            <a:r>
              <a:rPr lang="en-US" sz="1585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-ABSOLWENT AKADEMII EKONOMICZNEJ </a:t>
            </a:r>
          </a:p>
          <a:p>
            <a:pPr algn="l">
              <a:lnSpc>
                <a:spcPts val="2220"/>
              </a:lnSpc>
            </a:pPr>
            <a:r>
              <a:rPr lang="en-US" sz="1585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 POZNANIU </a:t>
            </a:r>
          </a:p>
          <a:p>
            <a:pPr algn="l">
              <a:lnSpc>
                <a:spcPts val="2220"/>
              </a:lnSpc>
            </a:pPr>
            <a:r>
              <a:rPr lang="en-US" sz="1585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-AUDYTOR WEWNĘTRZNY </a:t>
            </a:r>
          </a:p>
          <a:p>
            <a:pPr algn="l">
              <a:lnSpc>
                <a:spcPts val="2220"/>
              </a:lnSpc>
            </a:pPr>
            <a:r>
              <a:rPr lang="en-US" sz="1585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-CERTYFIKAT BANKOWEGO FUNDUSZU GWARANCYJNEGO </a:t>
            </a:r>
          </a:p>
          <a:p>
            <a:pPr algn="l">
              <a:lnSpc>
                <a:spcPts val="2220"/>
              </a:lnSpc>
            </a:pPr>
            <a:r>
              <a:rPr lang="en-US" sz="1585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-CERTYFIKAT CENTRUM INTEGRACJI EUROPEJSKIEJ Z POZYSKIWANIA I DYSPONOWANIA FUNDUSZAMI STRUKTURALNYMI UNII EUROPEJSKIEJ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3293" y="825328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22839" y="1923469"/>
            <a:ext cx="9957837" cy="8995360"/>
          </a:xfrm>
          <a:custGeom>
            <a:avLst/>
            <a:gdLst/>
            <a:ahLst/>
            <a:cxnLst/>
            <a:rect l="l" t="t" r="r" b="b"/>
            <a:pathLst>
              <a:path w="9957837" h="8995360">
                <a:moveTo>
                  <a:pt x="0" y="0"/>
                </a:moveTo>
                <a:lnTo>
                  <a:pt x="9957837" y="0"/>
                </a:lnTo>
                <a:lnTo>
                  <a:pt x="9957837" y="8995360"/>
                </a:lnTo>
                <a:lnTo>
                  <a:pt x="0" y="8995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" b="-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574508" y="2628995"/>
            <a:ext cx="9054465" cy="9054466"/>
            <a:chOff x="0" y="0"/>
            <a:chExt cx="12072620" cy="120726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72620" cy="12072620"/>
            </a:xfrm>
            <a:custGeom>
              <a:avLst/>
              <a:gdLst/>
              <a:ahLst/>
              <a:cxnLst/>
              <a:rect l="l" t="t" r="r" b="b"/>
              <a:pathLst>
                <a:path w="12072620" h="12072620">
                  <a:moveTo>
                    <a:pt x="12072620" y="6036437"/>
                  </a:moveTo>
                  <a:cubicBezTo>
                    <a:pt x="12072620" y="9370060"/>
                    <a:pt x="9370060" y="12072620"/>
                    <a:pt x="6036310" y="12072620"/>
                  </a:cubicBezTo>
                  <a:cubicBezTo>
                    <a:pt x="2702560" y="12072620"/>
                    <a:pt x="0" y="9370060"/>
                    <a:pt x="0" y="6036437"/>
                  </a:cubicBezTo>
                  <a:cubicBezTo>
                    <a:pt x="0" y="2702560"/>
                    <a:pt x="2702560" y="0"/>
                    <a:pt x="6036310" y="0"/>
                  </a:cubicBezTo>
                  <a:cubicBezTo>
                    <a:pt x="9370060" y="0"/>
                    <a:pt x="12072620" y="2702560"/>
                    <a:pt x="12072620" y="6036437"/>
                  </a:cubicBezTo>
                  <a:close/>
                </a:path>
              </a:pathLst>
            </a:custGeom>
            <a:blipFill>
              <a:blip r:embed="rId6"/>
              <a:stretch>
                <a:fillRect l="-17724" r="-1772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68" b="-16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545564" y="2185366"/>
            <a:ext cx="10417643" cy="1460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5"/>
              </a:lnSpc>
            </a:pPr>
            <a:r>
              <a:rPr lang="en-US" sz="4802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Potrzeby związane z rozwojem działalności LARG w 2025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5564" y="4358282"/>
            <a:ext cx="9357729" cy="3154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28632" lvl="1" indent="-114316" algn="l">
              <a:lnSpc>
                <a:spcPts val="2653"/>
              </a:lnSpc>
              <a:buFont typeface="Arial"/>
              <a:buChar char="•"/>
            </a:pPr>
            <a:r>
              <a:rPr lang="en-US" sz="189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kampania promocyjno-reklamową (pozycjonowanie, portale branżowe, materiały promocyjne, komunikacja itp)</a:t>
            </a:r>
          </a:p>
          <a:p>
            <a:pPr marL="228632" lvl="1" indent="-114316" algn="l">
              <a:lnSpc>
                <a:spcPts val="2653"/>
              </a:lnSpc>
            </a:pPr>
            <a:endParaRPr lang="en-US" sz="1895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32" lvl="1" indent="-114316" algn="l">
              <a:lnSpc>
                <a:spcPts val="2653"/>
              </a:lnSpc>
              <a:buFont typeface="Arial"/>
              <a:buChar char="•"/>
            </a:pPr>
            <a:r>
              <a:rPr lang="en-US" sz="189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doposażenie sali konferencyjnej m.in. aneks kuchenny</a:t>
            </a:r>
          </a:p>
          <a:p>
            <a:pPr marL="228632" lvl="1" indent="-114316" algn="l">
              <a:lnSpc>
                <a:spcPts val="2653"/>
              </a:lnSpc>
            </a:pPr>
            <a:endParaRPr lang="en-US" sz="1895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32" lvl="1" indent="-114316" algn="l">
              <a:lnSpc>
                <a:spcPts val="2653"/>
              </a:lnSpc>
              <a:buFont typeface="Arial"/>
              <a:buChar char="•"/>
            </a:pPr>
            <a:r>
              <a:rPr lang="en-US" sz="189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Largomat </a:t>
            </a:r>
          </a:p>
          <a:p>
            <a:pPr marL="228632" lvl="1" indent="-114316" algn="l">
              <a:lnSpc>
                <a:spcPts val="2653"/>
              </a:lnSpc>
            </a:pPr>
            <a:endParaRPr lang="en-US" sz="1895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32" lvl="1" indent="-114316" algn="l">
              <a:lnSpc>
                <a:spcPts val="2653"/>
              </a:lnSpc>
              <a:buFont typeface="Arial"/>
              <a:buChar char="•"/>
            </a:pPr>
            <a:r>
              <a:rPr lang="en-US" sz="189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program do zarządzania wirtualnym biurem</a:t>
            </a:r>
          </a:p>
          <a:p>
            <a:pPr marL="228632" lvl="1" indent="-114316" algn="l">
              <a:lnSpc>
                <a:spcPts val="2653"/>
              </a:lnSpc>
            </a:pPr>
            <a:endParaRPr lang="en-US" sz="1895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68" b="-168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28700" y="1181100"/>
            <a:ext cx="16230600" cy="927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55"/>
              </a:lnSpc>
            </a:pPr>
            <a:endParaRPr sz="2400" dirty="0"/>
          </a:p>
          <a:p>
            <a:pPr algn="ctr"/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  <a:p>
            <a:pPr algn="ctr"/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Monitoring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aktualnych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konkursów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funduszy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zewnętrznych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dla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sektora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administracji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publicznej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sektora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biznesu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i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trzeciego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sektora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promowanie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i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informowanie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potencjalnych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interesariuszy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o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konkursach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 lang="pl-PL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/>
            <a:endParaRPr lang="en-US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/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2</a:t>
            </a:r>
          </a:p>
          <a:p>
            <a:pPr algn="ctr"/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Współpraca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Urzędem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Gminy i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doradztwo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dla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jednostek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organizacyjnych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w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obszarze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funduszy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zewnętrznych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(Centrum Kultury i Biblioteka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Publiczna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Ośrodek Pomocy Społecznej,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spółki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gminne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) –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informowanie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o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naborach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rekomendowanie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wsparcie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w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obszarze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kwalifikowalności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projektów</a:t>
            </a:r>
            <a:endParaRPr lang="pl-PL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/>
            <a:endParaRPr lang="en-US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/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3</a:t>
            </a:r>
          </a:p>
          <a:p>
            <a:pPr algn="ctr"/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Doradztwo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oraz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szkolenia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obszaru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funduszy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zewnętrznych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kompetencji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miękkich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promocji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dla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sektora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biznesu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dyżury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doradcze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szkolenia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itp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.)</a:t>
            </a:r>
            <a:endParaRPr lang="pl-PL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/>
            <a:endParaRPr lang="en-US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/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4</a:t>
            </a:r>
          </a:p>
          <a:p>
            <a:pPr algn="ctr"/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Wsparcie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Gminy w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obszarze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budowania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konkurencyjności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celem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pozyskiwania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nowych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inwestorów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wsparcie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merytoryczne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w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możliwościach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pozyskiwania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funduszy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unijnych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umożliwienie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form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reklamy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udostępnianie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pakietu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LargOffice</a:t>
            </a:r>
            <a:endParaRPr lang="pl-PL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/>
            <a:endParaRPr lang="en-US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/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5</a:t>
            </a:r>
          </a:p>
          <a:p>
            <a:pPr algn="ctr"/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Wsparcie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promocji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Gminy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Suchy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Las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oraz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promocja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działań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Larg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Office w social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mediach</a:t>
            </a:r>
            <a:endParaRPr lang="pl-PL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/>
            <a:endParaRPr lang="en-US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/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6</a:t>
            </a:r>
          </a:p>
          <a:p>
            <a:pPr algn="ctr"/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Wsparcie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działań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trzeciego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sektora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poprzez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organizację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przestrzeni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sieciowania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organizację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spotkań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szkoleń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pomoc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w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tworzeniu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wniosków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do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funduszy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pozagminnych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 lang="pl-PL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/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7</a:t>
            </a:r>
          </a:p>
          <a:p>
            <a:pPr algn="ctr"/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Działalność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związana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pozyskiwaniem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dla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Gminy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Suchy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Las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wpływów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finansowych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wynikających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podatku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od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środków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transportu</a:t>
            </a:r>
            <a:endParaRPr lang="en-US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1755"/>
              </a:lnSpc>
            </a:pPr>
            <a:endParaRPr lang="en-US" sz="24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3293" y="825328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22839" y="1923469"/>
            <a:ext cx="9957837" cy="8995360"/>
          </a:xfrm>
          <a:custGeom>
            <a:avLst/>
            <a:gdLst/>
            <a:ahLst/>
            <a:cxnLst/>
            <a:rect l="l" t="t" r="r" b="b"/>
            <a:pathLst>
              <a:path w="9957837" h="8995360">
                <a:moveTo>
                  <a:pt x="0" y="0"/>
                </a:moveTo>
                <a:lnTo>
                  <a:pt x="9957837" y="0"/>
                </a:lnTo>
                <a:lnTo>
                  <a:pt x="9957837" y="8995360"/>
                </a:lnTo>
                <a:lnTo>
                  <a:pt x="0" y="8995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" b="-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574508" y="2628995"/>
            <a:ext cx="9054465" cy="9054466"/>
            <a:chOff x="0" y="0"/>
            <a:chExt cx="12072620" cy="120726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72620" cy="12072620"/>
            </a:xfrm>
            <a:custGeom>
              <a:avLst/>
              <a:gdLst/>
              <a:ahLst/>
              <a:cxnLst/>
              <a:rect l="l" t="t" r="r" b="b"/>
              <a:pathLst>
                <a:path w="12072620" h="12072620">
                  <a:moveTo>
                    <a:pt x="12072620" y="6036437"/>
                  </a:moveTo>
                  <a:cubicBezTo>
                    <a:pt x="12072620" y="9370060"/>
                    <a:pt x="9370060" y="12072620"/>
                    <a:pt x="6036310" y="12072620"/>
                  </a:cubicBezTo>
                  <a:cubicBezTo>
                    <a:pt x="2702560" y="12072620"/>
                    <a:pt x="0" y="9370060"/>
                    <a:pt x="0" y="6036437"/>
                  </a:cubicBezTo>
                  <a:cubicBezTo>
                    <a:pt x="0" y="2702560"/>
                    <a:pt x="2702560" y="0"/>
                    <a:pt x="6036310" y="0"/>
                  </a:cubicBezTo>
                  <a:cubicBezTo>
                    <a:pt x="9370060" y="0"/>
                    <a:pt x="12072620" y="2702560"/>
                    <a:pt x="12072620" y="6036437"/>
                  </a:cubicBezTo>
                  <a:close/>
                </a:path>
              </a:pathLst>
            </a:custGeom>
            <a:blipFill>
              <a:blip r:embed="rId6"/>
              <a:stretch>
                <a:fillRect l="-25000" r="-2500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68" b="-16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56865" y="4267618"/>
            <a:ext cx="10417643" cy="215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5"/>
              </a:lnSpc>
            </a:pPr>
            <a:r>
              <a:rPr lang="en-US" sz="4802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Nowa oferta w ramach współpracy w obszarze działania operacyjnego spółki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"/>
            <a:ext cx="6629400" cy="1333500"/>
            <a:chOff x="0" y="0"/>
            <a:chExt cx="9020048" cy="1862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68" b="-168"/>
              </a:stretch>
            </a:blipFill>
          </p:spPr>
        </p:sp>
      </p:grp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41883775-9B7B-8227-3CD8-1A515E0BB1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412923"/>
              </p:ext>
            </p:extLst>
          </p:nvPr>
        </p:nvGraphicFramePr>
        <p:xfrm>
          <a:off x="6629400" y="190500"/>
          <a:ext cx="10972801" cy="96774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368">
                  <a:extLst>
                    <a:ext uri="{9D8B030D-6E8A-4147-A177-3AD203B41FA5}">
                      <a16:colId xmlns:a16="http://schemas.microsoft.com/office/drawing/2014/main" val="1034393401"/>
                    </a:ext>
                  </a:extLst>
                </a:gridCol>
                <a:gridCol w="7143643">
                  <a:extLst>
                    <a:ext uri="{9D8B030D-6E8A-4147-A177-3AD203B41FA5}">
                      <a16:colId xmlns:a16="http://schemas.microsoft.com/office/drawing/2014/main" val="1421675994"/>
                    </a:ext>
                  </a:extLst>
                </a:gridCol>
                <a:gridCol w="3149790">
                  <a:extLst>
                    <a:ext uri="{9D8B030D-6E8A-4147-A177-3AD203B41FA5}">
                      <a16:colId xmlns:a16="http://schemas.microsoft.com/office/drawing/2014/main" val="380917110"/>
                    </a:ext>
                  </a:extLst>
                </a:gridCol>
              </a:tblGrid>
              <a:tr h="44762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 dirty="0">
                          <a:effectLst/>
                        </a:rPr>
                        <a:t>MIESIĘCZNE KOSZTY OPERACYJNE LARG sp. z o.o.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650378"/>
                  </a:ext>
                </a:extLst>
              </a:tr>
              <a:tr h="34504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Lp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Koszty miesięczne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Kwota netto/miesiąc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extLst>
                  <a:ext uri="{0D108BD9-81ED-4DB2-BD59-A6C34878D82A}">
                    <a16:rowId xmlns:a16="http://schemas.microsoft.com/office/drawing/2014/main" val="714483129"/>
                  </a:ext>
                </a:extLst>
              </a:tr>
              <a:tr h="31406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1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Obsługa prawna spółki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3 000,00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3011254238"/>
                  </a:ext>
                </a:extLst>
              </a:tr>
              <a:tr h="31406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2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Obsługa techniczno-informatyczna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2 000,00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1326283634"/>
                  </a:ext>
                </a:extLst>
              </a:tr>
              <a:tr h="31406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3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Obsługa w zakresie RODO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500,00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1795716413"/>
                  </a:ext>
                </a:extLst>
              </a:tr>
              <a:tr h="31406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4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Obsługa księgowa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2 000,00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3049824612"/>
                  </a:ext>
                </a:extLst>
              </a:tr>
              <a:tr h="31406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5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Abonamenty telefoniczne/urządzenia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500,00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2743593056"/>
                  </a:ext>
                </a:extLst>
              </a:tr>
              <a:tr h="31406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6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Usługi pocztowo-wysyłkowe 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250,00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220108978"/>
                  </a:ext>
                </a:extLst>
              </a:tr>
              <a:tr h="31406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7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Media (prąd, odpady)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1 000,00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345347699"/>
                  </a:ext>
                </a:extLst>
              </a:tr>
              <a:tr h="31406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8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Materiały biurowe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2 000,00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302362677"/>
                  </a:ext>
                </a:extLst>
              </a:tr>
              <a:tr h="31406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9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Najem drukarki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500,00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3714078018"/>
                  </a:ext>
                </a:extLst>
              </a:tr>
              <a:tr h="31406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10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Najem powierzchni biurowych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7 200,00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3594789834"/>
                  </a:ext>
                </a:extLst>
              </a:tr>
              <a:tr h="62242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11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 dirty="0">
                          <a:effectLst/>
                        </a:rPr>
                        <a:t>Wynagrodzenia (3 osoby zatrudnione w LARG; 3 osoby Rady Nadzorczej; podatki; ZUS)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43 000,00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1612083814"/>
                  </a:ext>
                </a:extLst>
              </a:tr>
              <a:tr h="314069"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SUMA MIESIĘCZNIE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b="1" u="none" strike="noStrike" dirty="0">
                          <a:effectLst/>
                        </a:rPr>
                        <a:t>61 950,00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3784993217"/>
                  </a:ext>
                </a:extLst>
              </a:tr>
              <a:tr h="314069"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69935735"/>
                  </a:ext>
                </a:extLst>
              </a:tr>
              <a:tr h="314069"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1595218042"/>
                  </a:ext>
                </a:extLst>
              </a:tr>
              <a:tr h="35436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Lp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Koszty jednoroczne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Kwota netto/rocznie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extLst>
                  <a:ext uri="{0D108BD9-81ED-4DB2-BD59-A6C34878D82A}">
                    <a16:rowId xmlns:a16="http://schemas.microsoft.com/office/drawing/2014/main" val="2911849309"/>
                  </a:ext>
                </a:extLst>
              </a:tr>
              <a:tr h="31406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1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Kampania reklamowa Larg office/Suchy Las - podatki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25 000,00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1612470588"/>
                  </a:ext>
                </a:extLst>
              </a:tr>
              <a:tr h="31406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2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Premie dla firm transportowych za promocję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20 000,00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337300423"/>
                  </a:ext>
                </a:extLst>
              </a:tr>
              <a:tr h="31406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3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Materiały promocyjne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10 000,00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3635083490"/>
                  </a:ext>
                </a:extLst>
              </a:tr>
              <a:tr h="31406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4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Naprawy/zakup nowego sprzętu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3 000,00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1940609963"/>
                  </a:ext>
                </a:extLst>
              </a:tr>
              <a:tr h="31406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5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Ubezpieczenia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3 000,00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2791724622"/>
                  </a:ext>
                </a:extLst>
              </a:tr>
              <a:tr h="62242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6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 dirty="0">
                          <a:effectLst/>
                        </a:rPr>
                        <a:t>Koszty promocji (ogłoszenia w gazecie, obsługa spotkań z klientami)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25 000,00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4141525877"/>
                  </a:ext>
                </a:extLst>
              </a:tr>
              <a:tr h="314069"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SUMA ROCZNIE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86 000,00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3522134312"/>
                  </a:ext>
                </a:extLst>
              </a:tr>
              <a:tr h="314069"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SUMA MIESIĘCZNIE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b="1" u="none" strike="noStrike" dirty="0">
                          <a:effectLst/>
                        </a:rPr>
                        <a:t>14 333,33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3578980129"/>
                  </a:ext>
                </a:extLst>
              </a:tr>
              <a:tr h="314069"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2121671069"/>
                  </a:ext>
                </a:extLst>
              </a:tr>
              <a:tr h="345043"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ŁĄCZNIE MIESIĘCZNIE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76 283,33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2225730795"/>
                  </a:ext>
                </a:extLst>
              </a:tr>
              <a:tr h="345043"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ZYSK FIRMY 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 dirty="0">
                          <a:effectLst/>
                        </a:rPr>
                        <a:t>2 041,87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1287192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134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3293" y="825328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22839" y="1923469"/>
            <a:ext cx="9957837" cy="8995360"/>
          </a:xfrm>
          <a:custGeom>
            <a:avLst/>
            <a:gdLst/>
            <a:ahLst/>
            <a:cxnLst/>
            <a:rect l="l" t="t" r="r" b="b"/>
            <a:pathLst>
              <a:path w="9957837" h="8995360">
                <a:moveTo>
                  <a:pt x="0" y="0"/>
                </a:moveTo>
                <a:lnTo>
                  <a:pt x="9957837" y="0"/>
                </a:lnTo>
                <a:lnTo>
                  <a:pt x="9957837" y="8995360"/>
                </a:lnTo>
                <a:lnTo>
                  <a:pt x="0" y="8995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" b="-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574508" y="2628995"/>
            <a:ext cx="9054465" cy="9054466"/>
            <a:chOff x="0" y="0"/>
            <a:chExt cx="12072620" cy="120726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72620" cy="12072620"/>
            </a:xfrm>
            <a:custGeom>
              <a:avLst/>
              <a:gdLst/>
              <a:ahLst/>
              <a:cxnLst/>
              <a:rect l="l" t="t" r="r" b="b"/>
              <a:pathLst>
                <a:path w="12072620" h="12072620">
                  <a:moveTo>
                    <a:pt x="12072620" y="6036437"/>
                  </a:moveTo>
                  <a:cubicBezTo>
                    <a:pt x="12072620" y="9370060"/>
                    <a:pt x="9370060" y="12072620"/>
                    <a:pt x="6036310" y="12072620"/>
                  </a:cubicBezTo>
                  <a:cubicBezTo>
                    <a:pt x="2702560" y="12072620"/>
                    <a:pt x="0" y="9370060"/>
                    <a:pt x="0" y="6036437"/>
                  </a:cubicBezTo>
                  <a:cubicBezTo>
                    <a:pt x="0" y="2702560"/>
                    <a:pt x="2702560" y="0"/>
                    <a:pt x="6036310" y="0"/>
                  </a:cubicBezTo>
                  <a:cubicBezTo>
                    <a:pt x="9370060" y="0"/>
                    <a:pt x="12072620" y="2702560"/>
                    <a:pt x="12072620" y="6036437"/>
                  </a:cubicBezTo>
                  <a:close/>
                </a:path>
              </a:pathLst>
            </a:custGeom>
            <a:blipFill>
              <a:blip r:embed="rId6"/>
              <a:stretch>
                <a:fillRect l="-25000" r="-2500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68" b="-16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545564" y="5105400"/>
            <a:ext cx="12443829" cy="909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40"/>
              </a:lnSpc>
            </a:pPr>
            <a:r>
              <a:rPr lang="en-US" sz="5737">
                <a:solidFill>
                  <a:srgbClr val="C40606"/>
                </a:solidFill>
                <a:latin typeface="Poppins Bold"/>
                <a:ea typeface="Poppins Bold"/>
                <a:cs typeface="Poppins Bold"/>
                <a:sym typeface="Poppins Bold"/>
              </a:rPr>
              <a:t>Pytania i odpowiedzi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058" b="-9058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2298227" y="-1899758"/>
            <a:ext cx="8829577" cy="12021975"/>
          </a:xfrm>
          <a:custGeom>
            <a:avLst/>
            <a:gdLst/>
            <a:ahLst/>
            <a:cxnLst/>
            <a:rect l="l" t="t" r="r" b="b"/>
            <a:pathLst>
              <a:path w="8829577" h="12021975">
                <a:moveTo>
                  <a:pt x="0" y="0"/>
                </a:moveTo>
                <a:lnTo>
                  <a:pt x="8829577" y="0"/>
                </a:lnTo>
                <a:lnTo>
                  <a:pt x="8829577" y="12021975"/>
                </a:lnTo>
                <a:lnTo>
                  <a:pt x="0" y="120219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3" b="-3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70802" y="8503190"/>
            <a:ext cx="15242556" cy="1783810"/>
          </a:xfrm>
          <a:custGeom>
            <a:avLst/>
            <a:gdLst/>
            <a:ahLst/>
            <a:cxnLst/>
            <a:rect l="l" t="t" r="r" b="b"/>
            <a:pathLst>
              <a:path w="15242556" h="1783810">
                <a:moveTo>
                  <a:pt x="0" y="0"/>
                </a:moveTo>
                <a:lnTo>
                  <a:pt x="15242556" y="0"/>
                </a:lnTo>
                <a:lnTo>
                  <a:pt x="15242556" y="1783810"/>
                </a:lnTo>
                <a:lnTo>
                  <a:pt x="0" y="1783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70" b="-17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729532" y="-1767785"/>
            <a:ext cx="10123717" cy="12454017"/>
          </a:xfrm>
          <a:custGeom>
            <a:avLst/>
            <a:gdLst/>
            <a:ahLst/>
            <a:cxnLst/>
            <a:rect l="l" t="t" r="r" b="b"/>
            <a:pathLst>
              <a:path w="10123717" h="12454017">
                <a:moveTo>
                  <a:pt x="0" y="0"/>
                </a:moveTo>
                <a:lnTo>
                  <a:pt x="10123717" y="0"/>
                </a:lnTo>
                <a:lnTo>
                  <a:pt x="10123717" y="12454017"/>
                </a:lnTo>
                <a:lnTo>
                  <a:pt x="0" y="124540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2" b="-1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48041" y="2398226"/>
            <a:ext cx="10978311" cy="8748548"/>
          </a:xfrm>
          <a:custGeom>
            <a:avLst/>
            <a:gdLst/>
            <a:ahLst/>
            <a:cxnLst/>
            <a:rect l="l" t="t" r="r" b="b"/>
            <a:pathLst>
              <a:path w="10978311" h="8748548">
                <a:moveTo>
                  <a:pt x="0" y="0"/>
                </a:moveTo>
                <a:lnTo>
                  <a:pt x="10978311" y="0"/>
                </a:lnTo>
                <a:lnTo>
                  <a:pt x="10978311" y="8748548"/>
                </a:lnTo>
                <a:lnTo>
                  <a:pt x="0" y="87485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9" b="-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286818" y="1899070"/>
            <a:ext cx="5415747" cy="1245593"/>
          </a:xfrm>
          <a:custGeom>
            <a:avLst/>
            <a:gdLst/>
            <a:ahLst/>
            <a:cxnLst/>
            <a:rect l="l" t="t" r="r" b="b"/>
            <a:pathLst>
              <a:path w="5415747" h="1245593">
                <a:moveTo>
                  <a:pt x="0" y="0"/>
                </a:moveTo>
                <a:lnTo>
                  <a:pt x="5415747" y="0"/>
                </a:lnTo>
                <a:lnTo>
                  <a:pt x="5415747" y="1245593"/>
                </a:lnTo>
                <a:lnTo>
                  <a:pt x="0" y="12455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50" b="-5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5684" y="3135138"/>
            <a:ext cx="813245" cy="981160"/>
          </a:xfrm>
          <a:custGeom>
            <a:avLst/>
            <a:gdLst/>
            <a:ahLst/>
            <a:cxnLst/>
            <a:rect l="l" t="t" r="r" b="b"/>
            <a:pathLst>
              <a:path w="813245" h="981160">
                <a:moveTo>
                  <a:pt x="0" y="0"/>
                </a:moveTo>
                <a:lnTo>
                  <a:pt x="813245" y="0"/>
                </a:lnTo>
                <a:lnTo>
                  <a:pt x="813245" y="981160"/>
                </a:lnTo>
                <a:lnTo>
                  <a:pt x="0" y="981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117" b="-11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084390" y="9164869"/>
            <a:ext cx="624163" cy="624163"/>
          </a:xfrm>
          <a:custGeom>
            <a:avLst/>
            <a:gdLst/>
            <a:ahLst/>
            <a:cxnLst/>
            <a:rect l="l" t="t" r="r" b="b"/>
            <a:pathLst>
              <a:path w="624163" h="624163">
                <a:moveTo>
                  <a:pt x="0" y="0"/>
                </a:moveTo>
                <a:lnTo>
                  <a:pt x="624163" y="0"/>
                </a:lnTo>
                <a:lnTo>
                  <a:pt x="624163" y="624163"/>
                </a:lnTo>
                <a:lnTo>
                  <a:pt x="0" y="62416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21142" y="9133047"/>
            <a:ext cx="633360" cy="633360"/>
          </a:xfrm>
          <a:custGeom>
            <a:avLst/>
            <a:gdLst/>
            <a:ahLst/>
            <a:cxnLst/>
            <a:rect l="l" t="t" r="r" b="b"/>
            <a:pathLst>
              <a:path w="633360" h="633360">
                <a:moveTo>
                  <a:pt x="0" y="0"/>
                </a:moveTo>
                <a:lnTo>
                  <a:pt x="633360" y="0"/>
                </a:lnTo>
                <a:lnTo>
                  <a:pt x="633360" y="633360"/>
                </a:lnTo>
                <a:lnTo>
                  <a:pt x="0" y="63336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2406715" y="8367467"/>
            <a:ext cx="2875693" cy="280416"/>
            <a:chOff x="0" y="0"/>
            <a:chExt cx="3834257" cy="373888"/>
          </a:xfrm>
        </p:grpSpPr>
        <p:sp>
          <p:nvSpPr>
            <p:cNvPr id="13" name="Freeform 13"/>
            <p:cNvSpPr/>
            <p:nvPr/>
          </p:nvSpPr>
          <p:spPr>
            <a:xfrm flipV="1">
              <a:off x="0" y="0"/>
              <a:ext cx="3834257" cy="373888"/>
            </a:xfrm>
            <a:custGeom>
              <a:avLst/>
              <a:gdLst/>
              <a:ahLst/>
              <a:cxnLst/>
              <a:rect l="l" t="t" r="r" b="b"/>
              <a:pathLst>
                <a:path w="3834257" h="373888">
                  <a:moveTo>
                    <a:pt x="0" y="373888"/>
                  </a:moveTo>
                  <a:lnTo>
                    <a:pt x="3834257" y="373888"/>
                  </a:lnTo>
                  <a:lnTo>
                    <a:pt x="3834257" y="0"/>
                  </a:lnTo>
                  <a:lnTo>
                    <a:pt x="0" y="0"/>
                  </a:lnTo>
                  <a:lnTo>
                    <a:pt x="0" y="373888"/>
                  </a:lnTo>
                  <a:close/>
                </a:path>
              </a:pathLst>
            </a:custGeom>
            <a:blipFill>
              <a:blip r:embed="rId19"/>
              <a:stretch>
                <a:fillRect t="-135" b="-136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 rot="-6741394">
            <a:off x="3004616" y="9388297"/>
            <a:ext cx="1938147" cy="158305"/>
            <a:chOff x="0" y="0"/>
            <a:chExt cx="2584196" cy="211074"/>
          </a:xfrm>
        </p:grpSpPr>
        <p:sp>
          <p:nvSpPr>
            <p:cNvPr id="15" name="Freeform 15"/>
            <p:cNvSpPr/>
            <p:nvPr/>
          </p:nvSpPr>
          <p:spPr>
            <a:xfrm flipH="1">
              <a:off x="0" y="0"/>
              <a:ext cx="2584196" cy="211074"/>
            </a:xfrm>
            <a:custGeom>
              <a:avLst/>
              <a:gdLst/>
              <a:ahLst/>
              <a:cxnLst/>
              <a:rect l="l" t="t" r="r" b="b"/>
              <a:pathLst>
                <a:path w="2584196" h="211074">
                  <a:moveTo>
                    <a:pt x="2584196" y="0"/>
                  </a:moveTo>
                  <a:lnTo>
                    <a:pt x="0" y="0"/>
                  </a:lnTo>
                  <a:lnTo>
                    <a:pt x="0" y="211074"/>
                  </a:lnTo>
                  <a:lnTo>
                    <a:pt x="2584196" y="211074"/>
                  </a:lnTo>
                  <a:lnTo>
                    <a:pt x="2584196" y="0"/>
                  </a:lnTo>
                  <a:close/>
                </a:path>
              </a:pathLst>
            </a:custGeom>
            <a:blipFill>
              <a:blip r:embed="rId19"/>
              <a:stretch>
                <a:fillRect t="-9855" b="-9854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-224555" y="3135138"/>
            <a:ext cx="1540192" cy="158305"/>
            <a:chOff x="0" y="0"/>
            <a:chExt cx="2053590" cy="211074"/>
          </a:xfrm>
        </p:grpSpPr>
        <p:sp>
          <p:nvSpPr>
            <p:cNvPr id="17" name="Freeform 17"/>
            <p:cNvSpPr/>
            <p:nvPr/>
          </p:nvSpPr>
          <p:spPr>
            <a:xfrm flipH="1">
              <a:off x="0" y="0"/>
              <a:ext cx="2053590" cy="211074"/>
            </a:xfrm>
            <a:custGeom>
              <a:avLst/>
              <a:gdLst/>
              <a:ahLst/>
              <a:cxnLst/>
              <a:rect l="l" t="t" r="r" b="b"/>
              <a:pathLst>
                <a:path w="2053590" h="211074">
                  <a:moveTo>
                    <a:pt x="2053590" y="0"/>
                  </a:moveTo>
                  <a:lnTo>
                    <a:pt x="0" y="0"/>
                  </a:lnTo>
                  <a:lnTo>
                    <a:pt x="0" y="211074"/>
                  </a:lnTo>
                  <a:lnTo>
                    <a:pt x="2053590" y="211074"/>
                  </a:lnTo>
                  <a:lnTo>
                    <a:pt x="2053590" y="0"/>
                  </a:lnTo>
                  <a:close/>
                </a:path>
              </a:pathLst>
            </a:custGeom>
            <a:blipFill>
              <a:blip r:embed="rId19"/>
              <a:stretch>
                <a:fillRect l="-2559" r="-2559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2653062" y="-185170"/>
            <a:ext cx="5951380" cy="9226258"/>
          </a:xfrm>
          <a:custGeom>
            <a:avLst/>
            <a:gdLst/>
            <a:ahLst/>
            <a:cxnLst/>
            <a:rect l="l" t="t" r="r" b="b"/>
            <a:pathLst>
              <a:path w="5951380" h="9226258">
                <a:moveTo>
                  <a:pt x="0" y="0"/>
                </a:moveTo>
                <a:lnTo>
                  <a:pt x="5951380" y="0"/>
                </a:lnTo>
                <a:lnTo>
                  <a:pt x="5951380" y="9226258"/>
                </a:lnTo>
                <a:lnTo>
                  <a:pt x="0" y="922625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t="-4" b="-4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168" b="-168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3391586" y="1917065"/>
            <a:ext cx="13867714" cy="2259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5"/>
              </a:lnSpc>
            </a:pPr>
            <a:r>
              <a:rPr lang="en-US" sz="6199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Lokalna Agencja Rozwoju Gospodarczego </a:t>
            </a:r>
          </a:p>
          <a:p>
            <a:pPr algn="l">
              <a:lnSpc>
                <a:spcPts val="6075"/>
              </a:lnSpc>
            </a:pPr>
            <a:r>
              <a:rPr lang="en-US" sz="6199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Gminy Suchy Las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391586" y="5024104"/>
            <a:ext cx="10452995" cy="994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63"/>
              </a:lnSpc>
            </a:pPr>
            <a:r>
              <a:rPr lang="en-US" sz="4100" spc="2286">
                <a:solidFill>
                  <a:srgbClr val="C4060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DZIĘKUJĘ ZA UWAGĘ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783952" y="9089348"/>
            <a:ext cx="4115063" cy="575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70"/>
              </a:lnSpc>
            </a:pPr>
            <a:r>
              <a:rPr lang="en-US" sz="2478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www.larg.com.pl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867926" y="9089348"/>
            <a:ext cx="4982329" cy="1013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70"/>
              </a:lnSpc>
            </a:pPr>
            <a:r>
              <a:rPr lang="en-US" sz="2478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ul. Obornicka 117</a:t>
            </a:r>
          </a:p>
          <a:p>
            <a:pPr algn="just">
              <a:lnSpc>
                <a:spcPts val="3470"/>
              </a:lnSpc>
            </a:pPr>
            <a:r>
              <a:rPr lang="en-US" sz="2478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62-002 Suchy Las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79926" y="7451952"/>
            <a:ext cx="6956295" cy="4909382"/>
          </a:xfrm>
          <a:custGeom>
            <a:avLst/>
            <a:gdLst/>
            <a:ahLst/>
            <a:cxnLst/>
            <a:rect l="l" t="t" r="r" b="b"/>
            <a:pathLst>
              <a:path w="6956295" h="4909382">
                <a:moveTo>
                  <a:pt x="0" y="0"/>
                </a:moveTo>
                <a:lnTo>
                  <a:pt x="6956295" y="0"/>
                </a:lnTo>
                <a:lnTo>
                  <a:pt x="6956295" y="4909382"/>
                </a:lnTo>
                <a:lnTo>
                  <a:pt x="0" y="4909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" b="-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59825" y="-897876"/>
            <a:ext cx="6008624" cy="3337109"/>
          </a:xfrm>
          <a:custGeom>
            <a:avLst/>
            <a:gdLst/>
            <a:ahLst/>
            <a:cxnLst/>
            <a:rect l="l" t="t" r="r" b="b"/>
            <a:pathLst>
              <a:path w="6008624" h="3337109">
                <a:moveTo>
                  <a:pt x="0" y="0"/>
                </a:moveTo>
                <a:lnTo>
                  <a:pt x="6008624" y="0"/>
                </a:lnTo>
                <a:lnTo>
                  <a:pt x="6008624" y="3337109"/>
                </a:lnTo>
                <a:lnTo>
                  <a:pt x="0" y="3337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78" b="-7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68859" y="6421752"/>
            <a:ext cx="3729506" cy="4940747"/>
          </a:xfrm>
          <a:custGeom>
            <a:avLst/>
            <a:gdLst/>
            <a:ahLst/>
            <a:cxnLst/>
            <a:rect l="l" t="t" r="r" b="b"/>
            <a:pathLst>
              <a:path w="3729506" h="4940747">
                <a:moveTo>
                  <a:pt x="0" y="0"/>
                </a:moveTo>
                <a:lnTo>
                  <a:pt x="3729506" y="0"/>
                </a:lnTo>
                <a:lnTo>
                  <a:pt x="3729506" y="4940747"/>
                </a:lnTo>
                <a:lnTo>
                  <a:pt x="0" y="49407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9" r="-2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10494" y="-941789"/>
            <a:ext cx="4196430" cy="4575356"/>
          </a:xfrm>
          <a:custGeom>
            <a:avLst/>
            <a:gdLst/>
            <a:ahLst/>
            <a:cxnLst/>
            <a:rect l="l" t="t" r="r" b="b"/>
            <a:pathLst>
              <a:path w="4196430" h="4575356">
                <a:moveTo>
                  <a:pt x="0" y="0"/>
                </a:moveTo>
                <a:lnTo>
                  <a:pt x="4196430" y="0"/>
                </a:lnTo>
                <a:lnTo>
                  <a:pt x="4196430" y="4575356"/>
                </a:lnTo>
                <a:lnTo>
                  <a:pt x="0" y="4575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8" b="-1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1306" y="2901700"/>
            <a:ext cx="7846994" cy="1300022"/>
          </a:xfrm>
          <a:custGeom>
            <a:avLst/>
            <a:gdLst/>
            <a:ahLst/>
            <a:cxnLst/>
            <a:rect l="l" t="t" r="r" b="b"/>
            <a:pathLst>
              <a:path w="7846994" h="1300022">
                <a:moveTo>
                  <a:pt x="0" y="0"/>
                </a:moveTo>
                <a:lnTo>
                  <a:pt x="7846994" y="0"/>
                </a:lnTo>
                <a:lnTo>
                  <a:pt x="7846994" y="1300022"/>
                </a:lnTo>
                <a:lnTo>
                  <a:pt x="0" y="13000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178" b="-178"/>
            </a:stretch>
          </a:blipFill>
        </p:spPr>
        <p:txBody>
          <a:bodyPr/>
          <a:lstStyle/>
          <a:p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47474" y="1395290"/>
            <a:ext cx="14023272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81"/>
              </a:lnSpc>
            </a:pPr>
            <a:r>
              <a:rPr lang="en-US" sz="8580" dirty="0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OBSZARY DZIAŁALNOŚCI</a:t>
            </a:r>
          </a:p>
        </p:txBody>
      </p:sp>
      <p:sp>
        <p:nvSpPr>
          <p:cNvPr id="8" name="Freeform 8"/>
          <p:cNvSpPr/>
          <p:nvPr/>
        </p:nvSpPr>
        <p:spPr>
          <a:xfrm>
            <a:off x="1411306" y="4284608"/>
            <a:ext cx="7846994" cy="1300022"/>
          </a:xfrm>
          <a:custGeom>
            <a:avLst/>
            <a:gdLst/>
            <a:ahLst/>
            <a:cxnLst/>
            <a:rect l="l" t="t" r="r" b="b"/>
            <a:pathLst>
              <a:path w="7846994" h="1300022">
                <a:moveTo>
                  <a:pt x="0" y="0"/>
                </a:moveTo>
                <a:lnTo>
                  <a:pt x="7846994" y="0"/>
                </a:lnTo>
                <a:lnTo>
                  <a:pt x="7846994" y="1300022"/>
                </a:lnTo>
                <a:lnTo>
                  <a:pt x="0" y="13000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178" b="-17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1306" y="5780378"/>
            <a:ext cx="7846994" cy="1300022"/>
          </a:xfrm>
          <a:custGeom>
            <a:avLst/>
            <a:gdLst/>
            <a:ahLst/>
            <a:cxnLst/>
            <a:rect l="l" t="t" r="r" b="b"/>
            <a:pathLst>
              <a:path w="7846994" h="1300022">
                <a:moveTo>
                  <a:pt x="0" y="0"/>
                </a:moveTo>
                <a:lnTo>
                  <a:pt x="7846994" y="0"/>
                </a:lnTo>
                <a:lnTo>
                  <a:pt x="7846994" y="1300022"/>
                </a:lnTo>
                <a:lnTo>
                  <a:pt x="0" y="13000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178" b="-17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1306" y="7226533"/>
            <a:ext cx="7846994" cy="1300022"/>
          </a:xfrm>
          <a:custGeom>
            <a:avLst/>
            <a:gdLst/>
            <a:ahLst/>
            <a:cxnLst/>
            <a:rect l="l" t="t" r="r" b="b"/>
            <a:pathLst>
              <a:path w="7846994" h="1300022">
                <a:moveTo>
                  <a:pt x="0" y="0"/>
                </a:moveTo>
                <a:lnTo>
                  <a:pt x="7846994" y="0"/>
                </a:lnTo>
                <a:lnTo>
                  <a:pt x="7846994" y="1300022"/>
                </a:lnTo>
                <a:lnTo>
                  <a:pt x="0" y="13000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178" b="-17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371331" y="2911225"/>
            <a:ext cx="7887969" cy="1300022"/>
          </a:xfrm>
          <a:custGeom>
            <a:avLst/>
            <a:gdLst/>
            <a:ahLst/>
            <a:cxnLst/>
            <a:rect l="l" t="t" r="r" b="b"/>
            <a:pathLst>
              <a:path w="7887969" h="1300022">
                <a:moveTo>
                  <a:pt x="0" y="0"/>
                </a:moveTo>
                <a:lnTo>
                  <a:pt x="7887969" y="0"/>
                </a:lnTo>
                <a:lnTo>
                  <a:pt x="7887969" y="1300022"/>
                </a:lnTo>
                <a:lnTo>
                  <a:pt x="0" y="13000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36" b="-136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25646" y="4298071"/>
            <a:ext cx="7833654" cy="1300022"/>
          </a:xfrm>
          <a:custGeom>
            <a:avLst/>
            <a:gdLst/>
            <a:ahLst/>
            <a:cxnLst/>
            <a:rect l="l" t="t" r="r" b="b"/>
            <a:pathLst>
              <a:path w="7833654" h="1300022">
                <a:moveTo>
                  <a:pt x="0" y="0"/>
                </a:moveTo>
                <a:lnTo>
                  <a:pt x="7833654" y="0"/>
                </a:lnTo>
                <a:lnTo>
                  <a:pt x="7833654" y="1300022"/>
                </a:lnTo>
                <a:lnTo>
                  <a:pt x="0" y="13000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153" b="-15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25646" y="5816709"/>
            <a:ext cx="7833654" cy="1300022"/>
          </a:xfrm>
          <a:custGeom>
            <a:avLst/>
            <a:gdLst/>
            <a:ahLst/>
            <a:cxnLst/>
            <a:rect l="l" t="t" r="r" b="b"/>
            <a:pathLst>
              <a:path w="7833654" h="1300022">
                <a:moveTo>
                  <a:pt x="0" y="0"/>
                </a:moveTo>
                <a:lnTo>
                  <a:pt x="7833654" y="0"/>
                </a:lnTo>
                <a:lnTo>
                  <a:pt x="7833654" y="1300022"/>
                </a:lnTo>
                <a:lnTo>
                  <a:pt x="0" y="13000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153" b="-15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25646" y="7248577"/>
            <a:ext cx="7833654" cy="1300022"/>
          </a:xfrm>
          <a:custGeom>
            <a:avLst/>
            <a:gdLst/>
            <a:ahLst/>
            <a:cxnLst/>
            <a:rect l="l" t="t" r="r" b="b"/>
            <a:pathLst>
              <a:path w="7833654" h="1300022">
                <a:moveTo>
                  <a:pt x="0" y="0"/>
                </a:moveTo>
                <a:lnTo>
                  <a:pt x="7833654" y="0"/>
                </a:lnTo>
                <a:lnTo>
                  <a:pt x="7833654" y="1300022"/>
                </a:lnTo>
                <a:lnTo>
                  <a:pt x="0" y="13000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153" b="-153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667001" y="3085973"/>
            <a:ext cx="6300802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179"/>
              </a:lnSpc>
            </a:pPr>
            <a:r>
              <a:rPr lang="en-US" sz="440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Podatek</a:t>
            </a:r>
            <a:r>
              <a:rPr lang="en-US" sz="440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transportowy</a:t>
            </a:r>
            <a:endParaRPr lang="en-US" sz="4400" dirty="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796002" y="4592485"/>
            <a:ext cx="5509018" cy="1117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73"/>
              </a:lnSpc>
            </a:pPr>
            <a:r>
              <a:rPr lang="en-US" sz="4767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Larg</a:t>
            </a:r>
            <a:r>
              <a:rPr lang="en-US" sz="4767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office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63465" y="6171005"/>
            <a:ext cx="6281061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79"/>
              </a:lnSpc>
            </a:pPr>
            <a:r>
              <a:rPr lang="en-US" sz="3699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Wsparcie</a:t>
            </a:r>
            <a:r>
              <a:rPr lang="en-US" sz="3699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3699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przedsiębiorców</a:t>
            </a:r>
            <a:r>
              <a:rPr lang="en-US" sz="3699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36225" y="7381220"/>
            <a:ext cx="5782741" cy="1117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73"/>
              </a:lnSpc>
            </a:pPr>
            <a:r>
              <a:rPr lang="en-US" sz="4767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Wsparcie</a:t>
            </a:r>
            <a:r>
              <a:rPr lang="en-US" sz="4767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Gminy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726410" y="3047163"/>
            <a:ext cx="7150284" cy="1150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Wsparcie</a:t>
            </a:r>
            <a:r>
              <a:rPr lang="en-US" sz="33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jednostek</a:t>
            </a:r>
            <a:r>
              <a:rPr lang="en-US" sz="33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organizacyjnych</a:t>
            </a:r>
            <a:r>
              <a:rPr lang="en-US" sz="33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805704" y="4298071"/>
            <a:ext cx="6015706" cy="1563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Larg</a:t>
            </a:r>
            <a:r>
              <a:rPr lang="en-US" sz="3699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3699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jako</a:t>
            </a:r>
            <a:r>
              <a:rPr lang="en-US" sz="3699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operator </a:t>
            </a:r>
            <a:r>
              <a:rPr lang="en-US" sz="3699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projektów</a:t>
            </a:r>
            <a:r>
              <a:rPr lang="en-US" sz="3699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75486" y="6065502"/>
            <a:ext cx="5083726" cy="1117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73"/>
              </a:lnSpc>
            </a:pPr>
            <a:r>
              <a:rPr lang="en-US" sz="476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Wsparcie NGO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819991" y="7409403"/>
            <a:ext cx="5987131" cy="1117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73"/>
              </a:lnSpc>
            </a:pPr>
            <a:r>
              <a:rPr lang="en-US" sz="4767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Komunikacja</a:t>
            </a:r>
            <a:r>
              <a:rPr lang="en-US" sz="4767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i PR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61275" y="2861334"/>
            <a:ext cx="1439816" cy="1327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892"/>
              </a:lnSpc>
            </a:pPr>
            <a:r>
              <a:rPr lang="en-US" sz="7778" dirty="0">
                <a:solidFill>
                  <a:schemeClr val="accent2">
                    <a:lumMod val="20000"/>
                    <a:lumOff val="80000"/>
                  </a:scheme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01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66844" y="4315192"/>
            <a:ext cx="1439816" cy="1327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892"/>
              </a:lnSpc>
            </a:pPr>
            <a:r>
              <a:rPr lang="en-US" sz="7778" dirty="0">
                <a:solidFill>
                  <a:schemeClr val="accent2">
                    <a:lumMod val="20000"/>
                    <a:lumOff val="80000"/>
                  </a:schemeClr>
                </a:solidFill>
                <a:latin typeface="Poppins Medium"/>
                <a:cs typeface="Poppins Medium"/>
                <a:sym typeface="Poppins Medium"/>
              </a:rPr>
              <a:t>02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50235" y="5713463"/>
            <a:ext cx="1439816" cy="1327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892"/>
              </a:lnSpc>
            </a:pPr>
            <a:r>
              <a:rPr lang="en-US" sz="7778" dirty="0">
                <a:solidFill>
                  <a:schemeClr val="accent2">
                    <a:lumMod val="20000"/>
                    <a:lumOff val="80000"/>
                  </a:schemeClr>
                </a:solidFill>
                <a:latin typeface="Poppins Medium"/>
                <a:cs typeface="Poppins Medium"/>
                <a:sym typeface="Poppins Medium"/>
              </a:rPr>
              <a:t>03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07149" y="7107350"/>
            <a:ext cx="1439816" cy="1327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892"/>
              </a:lnSpc>
            </a:pPr>
            <a:r>
              <a:rPr lang="en-US" sz="7778" dirty="0">
                <a:solidFill>
                  <a:schemeClr val="accent2">
                    <a:lumMod val="20000"/>
                    <a:lumOff val="80000"/>
                  </a:schemeClr>
                </a:solidFill>
                <a:latin typeface="Poppins Medium"/>
                <a:cs typeface="Poppins Medium"/>
                <a:sym typeface="Poppins Medium"/>
              </a:rPr>
              <a:t>04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568893" y="2930782"/>
            <a:ext cx="1439816" cy="1840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892"/>
              </a:lnSpc>
            </a:pPr>
            <a:r>
              <a:rPr lang="en-US" sz="7778" dirty="0">
                <a:solidFill>
                  <a:srgbClr val="54545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05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623813" y="4347185"/>
            <a:ext cx="1439816" cy="1840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892"/>
              </a:lnSpc>
            </a:pPr>
            <a:r>
              <a:rPr lang="en-US" sz="7778" dirty="0">
                <a:solidFill>
                  <a:srgbClr val="54545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06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648907" y="5788416"/>
            <a:ext cx="1439816" cy="1840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892"/>
              </a:lnSpc>
            </a:pPr>
            <a:r>
              <a:rPr lang="en-US" sz="7778" dirty="0">
                <a:solidFill>
                  <a:srgbClr val="54545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07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707577" y="7226533"/>
            <a:ext cx="1439816" cy="1840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892"/>
              </a:lnSpc>
            </a:pPr>
            <a:r>
              <a:rPr lang="en-US" sz="7778" dirty="0">
                <a:solidFill>
                  <a:srgbClr val="54545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08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t="-168" b="-168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95913" y="4617411"/>
            <a:ext cx="2012940" cy="2012940"/>
          </a:xfrm>
          <a:custGeom>
            <a:avLst/>
            <a:gdLst/>
            <a:ahLst/>
            <a:cxnLst/>
            <a:rect l="l" t="t" r="r" b="b"/>
            <a:pathLst>
              <a:path w="2012940" h="2012940">
                <a:moveTo>
                  <a:pt x="0" y="0"/>
                </a:moveTo>
                <a:lnTo>
                  <a:pt x="2012940" y="0"/>
                </a:lnTo>
                <a:lnTo>
                  <a:pt x="2012940" y="2012940"/>
                </a:lnTo>
                <a:lnTo>
                  <a:pt x="0" y="2012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269454" y="1190552"/>
            <a:ext cx="15815199" cy="1360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84"/>
              </a:lnSpc>
            </a:pPr>
            <a:r>
              <a:rPr lang="en-US" sz="8583" dirty="0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LARG - </a:t>
            </a:r>
            <a:r>
              <a:rPr lang="en-US" sz="8583" dirty="0" err="1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jako</a:t>
            </a:r>
            <a:r>
              <a:rPr lang="en-US" sz="8583" dirty="0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partner</a:t>
            </a:r>
          </a:p>
        </p:txBody>
      </p:sp>
      <p:sp>
        <p:nvSpPr>
          <p:cNvPr id="4" name="Freeform 4"/>
          <p:cNvSpPr/>
          <p:nvPr/>
        </p:nvSpPr>
        <p:spPr>
          <a:xfrm>
            <a:off x="8164113" y="5785611"/>
            <a:ext cx="2012940" cy="2012940"/>
          </a:xfrm>
          <a:custGeom>
            <a:avLst/>
            <a:gdLst/>
            <a:ahLst/>
            <a:cxnLst/>
            <a:rect l="l" t="t" r="r" b="b"/>
            <a:pathLst>
              <a:path w="2012940" h="2012940">
                <a:moveTo>
                  <a:pt x="0" y="0"/>
                </a:moveTo>
                <a:lnTo>
                  <a:pt x="2012940" y="0"/>
                </a:lnTo>
                <a:lnTo>
                  <a:pt x="2012940" y="2012940"/>
                </a:lnTo>
                <a:lnTo>
                  <a:pt x="0" y="2012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32314" y="4617411"/>
            <a:ext cx="2012940" cy="2012940"/>
          </a:xfrm>
          <a:custGeom>
            <a:avLst/>
            <a:gdLst/>
            <a:ahLst/>
            <a:cxnLst/>
            <a:rect l="l" t="t" r="r" b="b"/>
            <a:pathLst>
              <a:path w="2012940" h="2012940">
                <a:moveTo>
                  <a:pt x="0" y="0"/>
                </a:moveTo>
                <a:lnTo>
                  <a:pt x="2012940" y="0"/>
                </a:lnTo>
                <a:lnTo>
                  <a:pt x="2012940" y="2012940"/>
                </a:lnTo>
                <a:lnTo>
                  <a:pt x="0" y="2012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64113" y="3449211"/>
            <a:ext cx="2012940" cy="2012940"/>
          </a:xfrm>
          <a:custGeom>
            <a:avLst/>
            <a:gdLst/>
            <a:ahLst/>
            <a:cxnLst/>
            <a:rect l="l" t="t" r="r" b="b"/>
            <a:pathLst>
              <a:path w="2012940" h="2012940">
                <a:moveTo>
                  <a:pt x="0" y="0"/>
                </a:moveTo>
                <a:lnTo>
                  <a:pt x="2012940" y="0"/>
                </a:lnTo>
                <a:lnTo>
                  <a:pt x="2012940" y="2012940"/>
                </a:lnTo>
                <a:lnTo>
                  <a:pt x="0" y="2012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50453" y="2757505"/>
            <a:ext cx="38100" cy="710755"/>
          </a:xfrm>
          <a:custGeom>
            <a:avLst/>
            <a:gdLst/>
            <a:ahLst/>
            <a:cxnLst/>
            <a:rect l="l" t="t" r="r" b="b"/>
            <a:pathLst>
              <a:path w="38100" h="710755">
                <a:moveTo>
                  <a:pt x="0" y="0"/>
                </a:moveTo>
                <a:lnTo>
                  <a:pt x="38100" y="0"/>
                </a:lnTo>
                <a:lnTo>
                  <a:pt x="38100" y="710755"/>
                </a:lnTo>
                <a:lnTo>
                  <a:pt x="0" y="7107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0928" y="7750926"/>
            <a:ext cx="38100" cy="710755"/>
          </a:xfrm>
          <a:custGeom>
            <a:avLst/>
            <a:gdLst/>
            <a:ahLst/>
            <a:cxnLst/>
            <a:rect l="l" t="t" r="r" b="b"/>
            <a:pathLst>
              <a:path w="38100" h="710755">
                <a:moveTo>
                  <a:pt x="0" y="0"/>
                </a:moveTo>
                <a:lnTo>
                  <a:pt x="38100" y="0"/>
                </a:lnTo>
                <a:lnTo>
                  <a:pt x="38100" y="710755"/>
                </a:lnTo>
                <a:lnTo>
                  <a:pt x="0" y="7107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70708" y="2747980"/>
            <a:ext cx="1817846" cy="38100"/>
          </a:xfrm>
          <a:custGeom>
            <a:avLst/>
            <a:gdLst/>
            <a:ahLst/>
            <a:cxnLst/>
            <a:rect l="l" t="t" r="r" b="b"/>
            <a:pathLst>
              <a:path w="1817846" h="38100">
                <a:moveTo>
                  <a:pt x="0" y="0"/>
                </a:moveTo>
                <a:lnTo>
                  <a:pt x="1817846" y="0"/>
                </a:lnTo>
                <a:lnTo>
                  <a:pt x="1817846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0916" y="8442632"/>
            <a:ext cx="1817846" cy="38100"/>
          </a:xfrm>
          <a:custGeom>
            <a:avLst/>
            <a:gdLst/>
            <a:ahLst/>
            <a:cxnLst/>
            <a:rect l="l" t="t" r="r" b="b"/>
            <a:pathLst>
              <a:path w="1817846" h="38100">
                <a:moveTo>
                  <a:pt x="0" y="0"/>
                </a:moveTo>
                <a:lnTo>
                  <a:pt x="1817846" y="0"/>
                </a:lnTo>
                <a:lnTo>
                  <a:pt x="1817846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307132" y="5585781"/>
            <a:ext cx="972883" cy="38100"/>
          </a:xfrm>
          <a:custGeom>
            <a:avLst/>
            <a:gdLst/>
            <a:ahLst/>
            <a:cxnLst/>
            <a:rect l="l" t="t" r="r" b="b"/>
            <a:pathLst>
              <a:path w="972883" h="38100">
                <a:moveTo>
                  <a:pt x="0" y="0"/>
                </a:moveTo>
                <a:lnTo>
                  <a:pt x="972883" y="0"/>
                </a:lnTo>
                <a:lnTo>
                  <a:pt x="972883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81355" y="5585781"/>
            <a:ext cx="1433608" cy="38100"/>
          </a:xfrm>
          <a:custGeom>
            <a:avLst/>
            <a:gdLst/>
            <a:ahLst/>
            <a:cxnLst/>
            <a:rect l="l" t="t" r="r" b="b"/>
            <a:pathLst>
              <a:path w="1433608" h="38100">
                <a:moveTo>
                  <a:pt x="0" y="0"/>
                </a:moveTo>
                <a:lnTo>
                  <a:pt x="1433608" y="0"/>
                </a:lnTo>
                <a:lnTo>
                  <a:pt x="1433608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79935" y="2353829"/>
            <a:ext cx="5090785" cy="84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Dla przedsiębiorców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958762" y="8166407"/>
            <a:ext cx="4383231" cy="84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Dla inicjatyw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22340" y="6050914"/>
            <a:ext cx="3650940" cy="84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Dla Gminy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810477" y="2696955"/>
            <a:ext cx="3650940" cy="84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Dla NGO</a:t>
            </a:r>
          </a:p>
        </p:txBody>
      </p:sp>
      <p:sp>
        <p:nvSpPr>
          <p:cNvPr id="17" name="Freeform 17"/>
          <p:cNvSpPr/>
          <p:nvPr/>
        </p:nvSpPr>
        <p:spPr>
          <a:xfrm>
            <a:off x="5581331" y="5604831"/>
            <a:ext cx="38100" cy="762000"/>
          </a:xfrm>
          <a:custGeom>
            <a:avLst/>
            <a:gdLst/>
            <a:ahLst/>
            <a:cxnLst/>
            <a:rect l="l" t="t" r="r" b="b"/>
            <a:pathLst>
              <a:path w="38100" h="762000">
                <a:moveTo>
                  <a:pt x="0" y="0"/>
                </a:moveTo>
                <a:lnTo>
                  <a:pt x="38100" y="0"/>
                </a:lnTo>
                <a:lnTo>
                  <a:pt x="381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280015" y="3160279"/>
            <a:ext cx="38100" cy="2463641"/>
          </a:xfrm>
          <a:custGeom>
            <a:avLst/>
            <a:gdLst/>
            <a:ahLst/>
            <a:cxnLst/>
            <a:rect l="l" t="t" r="r" b="b"/>
            <a:pathLst>
              <a:path w="38100" h="2463641">
                <a:moveTo>
                  <a:pt x="0" y="0"/>
                </a:moveTo>
                <a:lnTo>
                  <a:pt x="38100" y="0"/>
                </a:lnTo>
                <a:lnTo>
                  <a:pt x="38100" y="2463641"/>
                </a:lnTo>
                <a:lnTo>
                  <a:pt x="0" y="24636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197092" y="6347785"/>
            <a:ext cx="422339" cy="38100"/>
          </a:xfrm>
          <a:custGeom>
            <a:avLst/>
            <a:gdLst/>
            <a:ahLst/>
            <a:cxnLst/>
            <a:rect l="l" t="t" r="r" b="b"/>
            <a:pathLst>
              <a:path w="422339" h="38100">
                <a:moveTo>
                  <a:pt x="0" y="0"/>
                </a:moveTo>
                <a:lnTo>
                  <a:pt x="422339" y="0"/>
                </a:lnTo>
                <a:lnTo>
                  <a:pt x="422339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318077" y="3160279"/>
            <a:ext cx="422339" cy="38100"/>
          </a:xfrm>
          <a:custGeom>
            <a:avLst/>
            <a:gdLst/>
            <a:ahLst/>
            <a:cxnLst/>
            <a:rect l="l" t="t" r="r" b="b"/>
            <a:pathLst>
              <a:path w="422339" h="38100">
                <a:moveTo>
                  <a:pt x="0" y="0"/>
                </a:moveTo>
                <a:lnTo>
                  <a:pt x="422339" y="0"/>
                </a:lnTo>
                <a:lnTo>
                  <a:pt x="422339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249927" y="-33573"/>
            <a:ext cx="6765036" cy="1396841"/>
            <a:chOff x="0" y="0"/>
            <a:chExt cx="9020048" cy="186245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t="-168" b="-168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3293" y="825328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22839" y="1923469"/>
            <a:ext cx="9957837" cy="8995360"/>
          </a:xfrm>
          <a:custGeom>
            <a:avLst/>
            <a:gdLst/>
            <a:ahLst/>
            <a:cxnLst/>
            <a:rect l="l" t="t" r="r" b="b"/>
            <a:pathLst>
              <a:path w="9957837" h="8995360">
                <a:moveTo>
                  <a:pt x="0" y="0"/>
                </a:moveTo>
                <a:lnTo>
                  <a:pt x="9957837" y="0"/>
                </a:lnTo>
                <a:lnTo>
                  <a:pt x="9957837" y="8995360"/>
                </a:lnTo>
                <a:lnTo>
                  <a:pt x="0" y="8995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" b="-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574508" y="2628995"/>
            <a:ext cx="9054465" cy="9054466"/>
            <a:chOff x="0" y="0"/>
            <a:chExt cx="12072620" cy="120726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72620" cy="12072620"/>
            </a:xfrm>
            <a:custGeom>
              <a:avLst/>
              <a:gdLst/>
              <a:ahLst/>
              <a:cxnLst/>
              <a:rect l="l" t="t" r="r" b="b"/>
              <a:pathLst>
                <a:path w="12072620" h="12072620">
                  <a:moveTo>
                    <a:pt x="12072620" y="6036437"/>
                  </a:moveTo>
                  <a:cubicBezTo>
                    <a:pt x="12072620" y="9370060"/>
                    <a:pt x="9370060" y="12072620"/>
                    <a:pt x="6036310" y="12072620"/>
                  </a:cubicBezTo>
                  <a:cubicBezTo>
                    <a:pt x="2702560" y="12072620"/>
                    <a:pt x="0" y="9370060"/>
                    <a:pt x="0" y="6036437"/>
                  </a:cubicBezTo>
                  <a:cubicBezTo>
                    <a:pt x="0" y="2702560"/>
                    <a:pt x="2702560" y="0"/>
                    <a:pt x="6036310" y="0"/>
                  </a:cubicBezTo>
                  <a:cubicBezTo>
                    <a:pt x="9370060" y="0"/>
                    <a:pt x="12072620" y="2702560"/>
                    <a:pt x="12072620" y="6036437"/>
                  </a:cubicBezTo>
                  <a:close/>
                </a:path>
              </a:pathLst>
            </a:custGeom>
            <a:blipFill>
              <a:blip r:embed="rId6"/>
              <a:stretch>
                <a:fillRect l="-26990" r="-2699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624966"/>
            <a:ext cx="8429578" cy="2599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84"/>
              </a:lnSpc>
            </a:pPr>
            <a:r>
              <a:rPr lang="en-US" sz="8583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Podatek transportowy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8200" y="5140566"/>
            <a:ext cx="8001000" cy="1890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Konkurencyjność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stworzenie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benefitów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dla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firm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rejestrujących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pojazdy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np</a:t>
            </a:r>
            <a:r>
              <a:rPr lang="pl-PL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doradztwo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unijne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regularne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informowanie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możliwościach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udziału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programach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szkolenia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dodatkowe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usługi</a:t>
            </a:r>
            <a:endParaRPr lang="en-US" sz="2577" dirty="0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68" b="-168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22839" y="8382758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36558" y="1708869"/>
            <a:ext cx="9957837" cy="8995360"/>
          </a:xfrm>
          <a:custGeom>
            <a:avLst/>
            <a:gdLst/>
            <a:ahLst/>
            <a:cxnLst/>
            <a:rect l="l" t="t" r="r" b="b"/>
            <a:pathLst>
              <a:path w="9957837" h="8995360">
                <a:moveTo>
                  <a:pt x="0" y="0"/>
                </a:moveTo>
                <a:lnTo>
                  <a:pt x="9957837" y="0"/>
                </a:lnTo>
                <a:lnTo>
                  <a:pt x="9957837" y="8995360"/>
                </a:lnTo>
                <a:lnTo>
                  <a:pt x="0" y="8995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" b="-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088227" y="2414395"/>
            <a:ext cx="9054465" cy="9054466"/>
            <a:chOff x="0" y="0"/>
            <a:chExt cx="12072620" cy="120726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72620" cy="12072620"/>
            </a:xfrm>
            <a:custGeom>
              <a:avLst/>
              <a:gdLst/>
              <a:ahLst/>
              <a:cxnLst/>
              <a:rect l="l" t="t" r="r" b="b"/>
              <a:pathLst>
                <a:path w="12072620" h="12072620">
                  <a:moveTo>
                    <a:pt x="12072620" y="6036437"/>
                  </a:moveTo>
                  <a:cubicBezTo>
                    <a:pt x="12072620" y="9370060"/>
                    <a:pt x="9370060" y="12072620"/>
                    <a:pt x="6036310" y="12072620"/>
                  </a:cubicBezTo>
                  <a:cubicBezTo>
                    <a:pt x="2702560" y="12072620"/>
                    <a:pt x="0" y="9370060"/>
                    <a:pt x="0" y="6036437"/>
                  </a:cubicBezTo>
                  <a:cubicBezTo>
                    <a:pt x="0" y="2702560"/>
                    <a:pt x="2702560" y="0"/>
                    <a:pt x="6036310" y="0"/>
                  </a:cubicBezTo>
                  <a:cubicBezTo>
                    <a:pt x="9370060" y="0"/>
                    <a:pt x="12072620" y="2702560"/>
                    <a:pt x="12072620" y="6036437"/>
                  </a:cubicBezTo>
                  <a:close/>
                </a:path>
              </a:pathLst>
            </a:custGeom>
            <a:blipFill>
              <a:blip r:embed="rId6"/>
              <a:stretch>
                <a:fillRect l="-25000" r="-2500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624966"/>
            <a:ext cx="10059527" cy="2599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84"/>
              </a:lnSpc>
            </a:pPr>
            <a:r>
              <a:rPr lang="en-US" sz="8583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Wsparcie dla przedsiębiorców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1260" y="5162551"/>
            <a:ext cx="8115300" cy="4198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Aktywne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wsparcie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- LARG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będzie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inicjatorem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obszarach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informacyjnych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edukacyjnych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i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projektowych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dla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przedsiębiorców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3608"/>
              </a:lnSpc>
            </a:pPr>
            <a:endParaRPr lang="en-US" sz="2577" dirty="0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08"/>
              </a:lnSpc>
            </a:pP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Stworzenie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oferty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benefitów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dla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Klientów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largoffice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–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wirtualnego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biura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3608"/>
              </a:lnSpc>
            </a:pPr>
            <a:endParaRPr lang="en-US" sz="2577" dirty="0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08"/>
              </a:lnSpc>
            </a:pP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Tworzenie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projektów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/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wniosków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z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programów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Unijnych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dla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grup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dirty="0" err="1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przedsiębiorców</a:t>
            </a:r>
            <a:r>
              <a:rPr lang="en-US" sz="2577" dirty="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68" b="-168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3293" y="825328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22839" y="1923469"/>
            <a:ext cx="9957837" cy="8995360"/>
          </a:xfrm>
          <a:custGeom>
            <a:avLst/>
            <a:gdLst/>
            <a:ahLst/>
            <a:cxnLst/>
            <a:rect l="l" t="t" r="r" b="b"/>
            <a:pathLst>
              <a:path w="9957837" h="8995360">
                <a:moveTo>
                  <a:pt x="0" y="0"/>
                </a:moveTo>
                <a:lnTo>
                  <a:pt x="9957837" y="0"/>
                </a:lnTo>
                <a:lnTo>
                  <a:pt x="9957837" y="8995360"/>
                </a:lnTo>
                <a:lnTo>
                  <a:pt x="0" y="8995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" b="-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574508" y="2284917"/>
            <a:ext cx="9054465" cy="9054466"/>
            <a:chOff x="0" y="0"/>
            <a:chExt cx="12072620" cy="120726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72620" cy="12072620"/>
            </a:xfrm>
            <a:custGeom>
              <a:avLst/>
              <a:gdLst/>
              <a:ahLst/>
              <a:cxnLst/>
              <a:rect l="l" t="t" r="r" b="b"/>
              <a:pathLst>
                <a:path w="12072620" h="12072620">
                  <a:moveTo>
                    <a:pt x="12072620" y="6036437"/>
                  </a:moveTo>
                  <a:cubicBezTo>
                    <a:pt x="12072620" y="9370060"/>
                    <a:pt x="9370060" y="12072620"/>
                    <a:pt x="6036310" y="12072620"/>
                  </a:cubicBezTo>
                  <a:cubicBezTo>
                    <a:pt x="2702560" y="12072620"/>
                    <a:pt x="0" y="9370060"/>
                    <a:pt x="0" y="6036437"/>
                  </a:cubicBezTo>
                  <a:cubicBezTo>
                    <a:pt x="0" y="2702560"/>
                    <a:pt x="2702560" y="0"/>
                    <a:pt x="6036310" y="0"/>
                  </a:cubicBezTo>
                  <a:cubicBezTo>
                    <a:pt x="9370060" y="0"/>
                    <a:pt x="12072620" y="2702560"/>
                    <a:pt x="12072620" y="6036437"/>
                  </a:cubicBezTo>
                  <a:close/>
                </a:path>
              </a:pathLst>
            </a:custGeom>
            <a:blipFill>
              <a:blip r:embed="rId6"/>
              <a:stretch>
                <a:fillRect l="-25064" r="-2506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624966"/>
            <a:ext cx="9923071" cy="1360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84"/>
              </a:lnSpc>
            </a:pPr>
            <a:r>
              <a:rPr lang="en-US" sz="8583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Wsparcie Gminy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3000" y="4162425"/>
            <a:ext cx="7751092" cy="4660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577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Współpraca z urzędnikami i urzędniczkami w zakresie pozyskiwania środków zewnętrznych. </a:t>
            </a:r>
          </a:p>
          <a:p>
            <a:pPr algn="l">
              <a:lnSpc>
                <a:spcPts val="3608"/>
              </a:lnSpc>
            </a:pPr>
            <a:endParaRPr lang="en-US" sz="2577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08"/>
              </a:lnSpc>
            </a:pPr>
            <a:r>
              <a:rPr lang="en-US" sz="2577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Przygotowywanie wniosków aplikacyjnych, których LARG będzie operatorem (FEW w obszarze EFS w Priorytetach 6 i 9)</a:t>
            </a:r>
          </a:p>
          <a:p>
            <a:pPr algn="l">
              <a:lnSpc>
                <a:spcPts val="3608"/>
              </a:lnSpc>
            </a:pPr>
            <a:endParaRPr lang="en-US" sz="2577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08"/>
              </a:lnSpc>
            </a:pPr>
            <a:r>
              <a:rPr lang="en-US" sz="2577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Współpraca z Jednostkami organizacyjnymi w zakresie informowania o możliwości aplikowania do konkursów i doradztwa.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68" b="-168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3293" y="825328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22839" y="1923469"/>
            <a:ext cx="9957837" cy="8995360"/>
          </a:xfrm>
          <a:custGeom>
            <a:avLst/>
            <a:gdLst/>
            <a:ahLst/>
            <a:cxnLst/>
            <a:rect l="l" t="t" r="r" b="b"/>
            <a:pathLst>
              <a:path w="9957837" h="8995360">
                <a:moveTo>
                  <a:pt x="0" y="0"/>
                </a:moveTo>
                <a:lnTo>
                  <a:pt x="9957837" y="0"/>
                </a:lnTo>
                <a:lnTo>
                  <a:pt x="9957837" y="8995360"/>
                </a:lnTo>
                <a:lnTo>
                  <a:pt x="0" y="8995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" b="-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574508" y="2628995"/>
            <a:ext cx="9054465" cy="9054466"/>
            <a:chOff x="0" y="0"/>
            <a:chExt cx="12072620" cy="120726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72620" cy="12072620"/>
            </a:xfrm>
            <a:custGeom>
              <a:avLst/>
              <a:gdLst/>
              <a:ahLst/>
              <a:cxnLst/>
              <a:rect l="l" t="t" r="r" b="b"/>
              <a:pathLst>
                <a:path w="12072620" h="12072620">
                  <a:moveTo>
                    <a:pt x="12072620" y="6036437"/>
                  </a:moveTo>
                  <a:cubicBezTo>
                    <a:pt x="12072620" y="9370060"/>
                    <a:pt x="9370060" y="12072620"/>
                    <a:pt x="6036310" y="12072620"/>
                  </a:cubicBezTo>
                  <a:cubicBezTo>
                    <a:pt x="2702560" y="12072620"/>
                    <a:pt x="0" y="9370060"/>
                    <a:pt x="0" y="6036437"/>
                  </a:cubicBezTo>
                  <a:cubicBezTo>
                    <a:pt x="0" y="2702560"/>
                    <a:pt x="2702560" y="0"/>
                    <a:pt x="6036310" y="0"/>
                  </a:cubicBezTo>
                  <a:cubicBezTo>
                    <a:pt x="9370060" y="0"/>
                    <a:pt x="12072620" y="2702560"/>
                    <a:pt x="12072620" y="6036437"/>
                  </a:cubicBezTo>
                  <a:close/>
                </a:path>
              </a:pathLst>
            </a:custGeom>
            <a:blipFill>
              <a:blip r:embed="rId6"/>
              <a:stretch>
                <a:fillRect l="-25263" r="-25263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624966"/>
            <a:ext cx="8874593" cy="1360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84"/>
              </a:lnSpc>
            </a:pPr>
            <a:r>
              <a:rPr lang="en-US" sz="8583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Wsparcie NGO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349768"/>
            <a:ext cx="7751092" cy="4198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577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Szkolenia, sieciowanie, doradztwo w zakresie środków zewnętrznych.</a:t>
            </a:r>
          </a:p>
          <a:p>
            <a:pPr algn="l">
              <a:lnSpc>
                <a:spcPts val="3608"/>
              </a:lnSpc>
            </a:pPr>
            <a:endParaRPr lang="en-US" sz="2577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08"/>
              </a:lnSpc>
            </a:pPr>
            <a:r>
              <a:rPr lang="en-US" sz="2577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Wzmacnianie gminnych NGO w obszarach kompetencyjnych.</a:t>
            </a:r>
          </a:p>
          <a:p>
            <a:pPr algn="l">
              <a:lnSpc>
                <a:spcPts val="3608"/>
              </a:lnSpc>
            </a:pPr>
            <a:endParaRPr lang="en-US" sz="2577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08"/>
              </a:lnSpc>
            </a:pPr>
            <a:r>
              <a:rPr lang="en-US" sz="2577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Partnerstwo w projektach.</a:t>
            </a:r>
          </a:p>
          <a:p>
            <a:pPr algn="l">
              <a:lnSpc>
                <a:spcPts val="3608"/>
              </a:lnSpc>
            </a:pPr>
            <a:endParaRPr lang="en-US" sz="2577">
              <a:solidFill>
                <a:srgbClr val="5454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08"/>
              </a:lnSpc>
            </a:pPr>
            <a:r>
              <a:rPr lang="en-US" sz="2577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Stworzenie przestrzeni dla rozwoju organizacji.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68" b="-168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3293" y="825328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22839" y="1923469"/>
            <a:ext cx="9957837" cy="8995360"/>
          </a:xfrm>
          <a:custGeom>
            <a:avLst/>
            <a:gdLst/>
            <a:ahLst/>
            <a:cxnLst/>
            <a:rect l="l" t="t" r="r" b="b"/>
            <a:pathLst>
              <a:path w="9957837" h="8995360">
                <a:moveTo>
                  <a:pt x="0" y="0"/>
                </a:moveTo>
                <a:lnTo>
                  <a:pt x="9957837" y="0"/>
                </a:lnTo>
                <a:lnTo>
                  <a:pt x="9957837" y="8995360"/>
                </a:lnTo>
                <a:lnTo>
                  <a:pt x="0" y="8995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" b="-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574508" y="2628995"/>
            <a:ext cx="9054465" cy="9054466"/>
            <a:chOff x="0" y="0"/>
            <a:chExt cx="12072620" cy="120726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72620" cy="12072620"/>
            </a:xfrm>
            <a:custGeom>
              <a:avLst/>
              <a:gdLst/>
              <a:ahLst/>
              <a:cxnLst/>
              <a:rect l="l" t="t" r="r" b="b"/>
              <a:pathLst>
                <a:path w="12072620" h="12072620">
                  <a:moveTo>
                    <a:pt x="12072620" y="6036437"/>
                  </a:moveTo>
                  <a:cubicBezTo>
                    <a:pt x="12072620" y="9370060"/>
                    <a:pt x="9370060" y="12072620"/>
                    <a:pt x="6036310" y="12072620"/>
                  </a:cubicBezTo>
                  <a:cubicBezTo>
                    <a:pt x="2702560" y="12072620"/>
                    <a:pt x="0" y="9370060"/>
                    <a:pt x="0" y="6036437"/>
                  </a:cubicBezTo>
                  <a:cubicBezTo>
                    <a:pt x="0" y="2702560"/>
                    <a:pt x="2702560" y="0"/>
                    <a:pt x="6036310" y="0"/>
                  </a:cubicBezTo>
                  <a:cubicBezTo>
                    <a:pt x="9370060" y="0"/>
                    <a:pt x="12072620" y="2702560"/>
                    <a:pt x="12072620" y="6036437"/>
                  </a:cubicBezTo>
                  <a:close/>
                </a:path>
              </a:pathLst>
            </a:custGeom>
            <a:blipFill>
              <a:blip r:embed="rId6"/>
              <a:stretch>
                <a:fillRect l="-24979" r="-24979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624966"/>
            <a:ext cx="8115300" cy="2599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84"/>
              </a:lnSpc>
            </a:pPr>
            <a:r>
              <a:rPr lang="en-US" sz="8583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Komunikacja</a:t>
            </a:r>
          </a:p>
          <a:p>
            <a:pPr algn="l">
              <a:lnSpc>
                <a:spcPts val="9784"/>
              </a:lnSpc>
            </a:pPr>
            <a:r>
              <a:rPr lang="en-US" sz="8583">
                <a:solidFill>
                  <a:srgbClr val="C4060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PR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943475"/>
            <a:ext cx="7751092" cy="1915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577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Wsparcie Gminy w działaniach w obszarze PR.</a:t>
            </a:r>
          </a:p>
          <a:p>
            <a:pPr algn="l">
              <a:lnSpc>
                <a:spcPts val="3608"/>
              </a:lnSpc>
            </a:pPr>
            <a:r>
              <a:rPr lang="en-US" sz="2577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Stworzenie profilu komunikującego zasoby </a:t>
            </a:r>
          </a:p>
          <a:p>
            <a:pPr algn="l">
              <a:lnSpc>
                <a:spcPts val="3608"/>
              </a:lnSpc>
            </a:pPr>
            <a:r>
              <a:rPr lang="en-US" sz="2577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Gminy - promującego Gminę jako partnera dla sektora biznesu.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45564" y="0"/>
            <a:ext cx="6765036" cy="1396841"/>
            <a:chOff x="0" y="0"/>
            <a:chExt cx="9020048" cy="18624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020048" cy="1862455"/>
            </a:xfrm>
            <a:custGeom>
              <a:avLst/>
              <a:gdLst/>
              <a:ahLst/>
              <a:cxnLst/>
              <a:rect l="l" t="t" r="r" b="b"/>
              <a:pathLst>
                <a:path w="9020048" h="1862455">
                  <a:moveTo>
                    <a:pt x="0" y="0"/>
                  </a:moveTo>
                  <a:lnTo>
                    <a:pt x="9020048" y="0"/>
                  </a:lnTo>
                  <a:lnTo>
                    <a:pt x="9020048" y="1862455"/>
                  </a:lnTo>
                  <a:lnTo>
                    <a:pt x="0" y="1862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68" b="-168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1214</Words>
  <Application>Microsoft Office PowerPoint</Application>
  <PresentationFormat>Niestandardowy</PresentationFormat>
  <Paragraphs>238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4" baseType="lpstr">
      <vt:lpstr>Poppins</vt:lpstr>
      <vt:lpstr>Poppins Ultra-Bold</vt:lpstr>
      <vt:lpstr>Arial</vt:lpstr>
      <vt:lpstr>Calibri</vt:lpstr>
      <vt:lpstr>Poppins Medium</vt:lpstr>
      <vt:lpstr>Arimo</vt:lpstr>
      <vt:lpstr>Poppins Bold</vt:lpstr>
      <vt:lpstr>Arimo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And Yellow Modern Business Model Presentation</dc:title>
  <dc:creator>Wojtek</dc:creator>
  <cp:lastModifiedBy>Wojciech Ptak</cp:lastModifiedBy>
  <cp:revision>19</cp:revision>
  <dcterms:created xsi:type="dcterms:W3CDTF">2006-08-16T00:00:00Z</dcterms:created>
  <dcterms:modified xsi:type="dcterms:W3CDTF">2024-08-29T13:46:25Z</dcterms:modified>
  <dc:identifier>DAGImcYtvVc</dc:identifier>
</cp:coreProperties>
</file>